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328" r:id="rId3"/>
    <p:sldId id="330" r:id="rId4"/>
    <p:sldId id="325" r:id="rId5"/>
    <p:sldId id="281" r:id="rId6"/>
    <p:sldId id="318" r:id="rId7"/>
    <p:sldId id="332" r:id="rId8"/>
    <p:sldId id="344" r:id="rId9"/>
    <p:sldId id="343" r:id="rId10"/>
    <p:sldId id="320" r:id="rId11"/>
    <p:sldId id="297" r:id="rId12"/>
    <p:sldId id="293" r:id="rId13"/>
    <p:sldId id="327" r:id="rId14"/>
    <p:sldId id="288" r:id="rId15"/>
    <p:sldId id="329" r:id="rId16"/>
    <p:sldId id="342" r:id="rId17"/>
    <p:sldId id="300" r:id="rId18"/>
    <p:sldId id="301" r:id="rId19"/>
    <p:sldId id="303" r:id="rId20"/>
    <p:sldId id="335" r:id="rId21"/>
    <p:sldId id="305" r:id="rId22"/>
    <p:sldId id="306" r:id="rId23"/>
    <p:sldId id="307" r:id="rId24"/>
    <p:sldId id="302" r:id="rId25"/>
    <p:sldId id="308" r:id="rId26"/>
    <p:sldId id="321" r:id="rId27"/>
    <p:sldId id="298" r:id="rId28"/>
    <p:sldId id="336" r:id="rId29"/>
    <p:sldId id="337" r:id="rId30"/>
    <p:sldId id="338" r:id="rId31"/>
    <p:sldId id="339" r:id="rId32"/>
    <p:sldId id="340" r:id="rId33"/>
    <p:sldId id="341"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C62"/>
    <a:srgbClr val="2683C6"/>
    <a:srgbClr val="62A0D8"/>
    <a:srgbClr val="6FA8DB"/>
    <a:srgbClr val="7CA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71231" autoAdjust="0"/>
  </p:normalViewPr>
  <p:slideViewPr>
    <p:cSldViewPr snapToGrid="0" snapToObjects="1">
      <p:cViewPr varScale="1">
        <p:scale>
          <a:sx n="83" d="100"/>
          <a:sy n="83" d="100"/>
        </p:scale>
        <p:origin x="1386" y="78"/>
      </p:cViewPr>
      <p:guideLst>
        <p:guide orient="horz" pos="2160"/>
        <p:guide pos="3840"/>
      </p:guideLst>
    </p:cSldViewPr>
  </p:slideViewPr>
  <p:outlineViewPr>
    <p:cViewPr>
      <p:scale>
        <a:sx n="33" d="100"/>
        <a:sy n="33" d="100"/>
      </p:scale>
      <p:origin x="0" y="-1674"/>
    </p:cViewPr>
  </p:outlineViewPr>
  <p:notesTextViewPr>
    <p:cViewPr>
      <p:scale>
        <a:sx n="1" d="1"/>
        <a:sy n="1" d="1"/>
      </p:scale>
      <p:origin x="0" y="0"/>
    </p:cViewPr>
  </p:notesTextViewPr>
  <p:sorterViewPr>
    <p:cViewPr>
      <p:scale>
        <a:sx n="100" d="100"/>
        <a:sy n="100" d="100"/>
      </p:scale>
      <p:origin x="0" y="1888"/>
    </p:cViewPr>
  </p:sorterViewPr>
  <p:notesViewPr>
    <p:cSldViewPr snapToGrid="0" snapToObjects="1">
      <p:cViewPr varScale="1">
        <p:scale>
          <a:sx n="87" d="100"/>
          <a:sy n="87" d="100"/>
        </p:scale>
        <p:origin x="26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s\OPIAPool\LOA\Reports\Final%20Report%2016-17\UG%20DEGREE%20REPORT%20DATA%20FINAL%2011.2.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cap="all" spc="100" normalizeH="0" baseline="0">
                <a:solidFill>
                  <a:schemeClr val="tx1"/>
                </a:solidFill>
                <a:latin typeface="+mn-lt"/>
                <a:ea typeface="+mn-ea"/>
                <a:cs typeface="+mn-cs"/>
              </a:defRPr>
            </a:pPr>
            <a:r>
              <a:rPr lang="en-US" sz="1800">
                <a:solidFill>
                  <a:schemeClr val="tx1"/>
                </a:solidFill>
              </a:rPr>
              <a:t>Rubrics </a:t>
            </a:r>
          </a:p>
        </c:rich>
      </c:tx>
      <c:layout/>
      <c:overlay val="0"/>
      <c:spPr>
        <a:noFill/>
        <a:ln>
          <a:noFill/>
        </a:ln>
        <a:effectLst/>
      </c:spPr>
      <c:txPr>
        <a:bodyPr rot="0" spcFirstLastPara="1" vertOverflow="ellipsis" vert="horz" wrap="square" anchor="ctr" anchorCtr="1"/>
        <a:lstStyle/>
        <a:p>
          <a:pPr>
            <a:defRPr sz="1800" b="1" i="0" u="none" strike="noStrike" kern="1200" cap="all" spc="100" normalizeH="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lumMod val="75000"/>
              </a:schemeClr>
            </a:solidFill>
            <a:ln>
              <a:solidFill>
                <a:schemeClr val="tx1"/>
              </a:solidFill>
            </a:ln>
            <a:effectLst/>
          </c:spPr>
          <c:invertIfNegative val="0"/>
          <c:dPt>
            <c:idx val="1"/>
            <c:invertIfNegative val="0"/>
            <c:bubble3D val="0"/>
            <c:spPr>
              <a:solidFill>
                <a:schemeClr val="accent4">
                  <a:lumMod val="60000"/>
                  <a:lumOff val="40000"/>
                </a:schemeClr>
              </a:solidFill>
              <a:ln>
                <a:solidFill>
                  <a:schemeClr val="tx1"/>
                </a:solidFill>
              </a:ln>
              <a:effectLst/>
            </c:spPr>
          </c:dPt>
          <c:cat>
            <c:strRef>
              <c:f>Rubrics!$AF$17:$AF$18</c:f>
              <c:strCache>
                <c:ptCount val="2"/>
                <c:pt idx="0">
                  <c:v>Undergrad programs</c:v>
                </c:pt>
                <c:pt idx="1">
                  <c:v>Grad programs</c:v>
                </c:pt>
              </c:strCache>
            </c:strRef>
          </c:cat>
          <c:val>
            <c:numRef>
              <c:f>Rubrics!$AG$17:$AG$18</c:f>
              <c:numCache>
                <c:formatCode>0%</c:formatCode>
                <c:ptCount val="2"/>
                <c:pt idx="0">
                  <c:v>0.6</c:v>
                </c:pt>
                <c:pt idx="1">
                  <c:v>0.72</c:v>
                </c:pt>
              </c:numCache>
            </c:numRef>
          </c:val>
        </c:ser>
        <c:dLbls>
          <c:showLegendKey val="0"/>
          <c:showVal val="0"/>
          <c:showCatName val="0"/>
          <c:showSerName val="0"/>
          <c:showPercent val="0"/>
          <c:showBubbleSize val="0"/>
        </c:dLbls>
        <c:gapWidth val="150"/>
        <c:axId val="128931368"/>
        <c:axId val="128927448"/>
      </c:barChart>
      <c:catAx>
        <c:axId val="128931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cap="all" spc="150" normalizeH="0" baseline="0">
                <a:solidFill>
                  <a:schemeClr val="tx1"/>
                </a:solidFill>
                <a:latin typeface="+mn-lt"/>
                <a:ea typeface="+mn-ea"/>
                <a:cs typeface="+mn-cs"/>
              </a:defRPr>
            </a:pPr>
            <a:endParaRPr lang="en-US"/>
          </a:p>
        </c:txPr>
        <c:crossAx val="128927448"/>
        <c:crosses val="autoZero"/>
        <c:auto val="1"/>
        <c:lblAlgn val="ctr"/>
        <c:lblOffset val="100"/>
        <c:noMultiLvlLbl val="0"/>
      </c:catAx>
      <c:valAx>
        <c:axId val="128927448"/>
        <c:scaling>
          <c:orientation val="minMax"/>
          <c:max val="1"/>
          <c:min val="0"/>
        </c:scaling>
        <c:delete val="0"/>
        <c:axPos val="l"/>
        <c:majorGridlines>
          <c:spPr>
            <a:ln w="9525" cap="flat" cmpd="sng" algn="ctr">
              <a:solidFill>
                <a:schemeClr val="lt1">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8931368"/>
        <c:crosses val="autoZero"/>
        <c:crossBetween val="between"/>
      </c:valAx>
      <c:spPr>
        <a:solidFill>
          <a:schemeClr val="accent2">
            <a:lumMod val="20000"/>
            <a:lumOff val="80000"/>
          </a:schemeClr>
        </a:solidFill>
        <a:ln>
          <a:noFill/>
        </a:ln>
        <a:effectLst/>
      </c:spPr>
    </c:plotArea>
    <c:plotVisOnly val="1"/>
    <c:dispBlanksAs val="gap"/>
    <c:showDLblsOverMax val="0"/>
  </c:chart>
  <c:spPr>
    <a:solidFill>
      <a:schemeClr val="accent2">
        <a:lumMod val="20000"/>
        <a:lumOff val="80000"/>
      </a:schemeClr>
    </a:solidFill>
    <a:ln w="9525" cap="flat" cmpd="sng" algn="ctr">
      <a:solidFill>
        <a:schemeClr val="accent5"/>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95">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61A4999-29D3-9E46-8473-0F39E988AE6A}" type="datetimeFigureOut">
              <a:rPr lang="en-US" smtClean="0"/>
              <a:t>3/28/2018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2480F6-0989-4748-8ACB-783338EB9C34}" type="slidenum">
              <a:rPr lang="en-US" smtClean="0"/>
              <a:t>‹#›</a:t>
            </a:fld>
            <a:endParaRPr lang="en-US"/>
          </a:p>
        </p:txBody>
      </p:sp>
    </p:spTree>
    <p:extLst>
      <p:ext uri="{BB962C8B-B14F-4D97-AF65-F5344CB8AC3E}">
        <p14:creationId xmlns:p14="http://schemas.microsoft.com/office/powerpoint/2010/main" val="116828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opa.psu.edu/learning-outcomes-assessment/collegecampus-liaison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2480F6-0989-4748-8ACB-783338EB9C34}" type="slidenum">
              <a:rPr lang="en-US" smtClean="0"/>
              <a:t>1</a:t>
            </a:fld>
            <a:endParaRPr lang="en-US"/>
          </a:p>
        </p:txBody>
      </p:sp>
    </p:spTree>
    <p:extLst>
      <p:ext uri="{BB962C8B-B14F-4D97-AF65-F5344CB8AC3E}">
        <p14:creationId xmlns:p14="http://schemas.microsoft.com/office/powerpoint/2010/main" val="1155605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480F6-0989-4748-8ACB-783338EB9C34}" type="slidenum">
              <a:rPr lang="en-US" smtClean="0"/>
              <a:t>10</a:t>
            </a:fld>
            <a:endParaRPr lang="en-US"/>
          </a:p>
        </p:txBody>
      </p:sp>
    </p:spTree>
    <p:extLst>
      <p:ext uri="{BB962C8B-B14F-4D97-AF65-F5344CB8AC3E}">
        <p14:creationId xmlns:p14="http://schemas.microsoft.com/office/powerpoint/2010/main" val="178116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These number represent programs that are not accredited by disciplinary organizations.</a:t>
            </a:r>
            <a:endParaRPr lang="en-US" sz="1100" dirty="0"/>
          </a:p>
        </p:txBody>
      </p:sp>
      <p:sp>
        <p:nvSpPr>
          <p:cNvPr id="4" name="Slide Number Placeholder 3"/>
          <p:cNvSpPr>
            <a:spLocks noGrp="1"/>
          </p:cNvSpPr>
          <p:nvPr>
            <p:ph type="sldNum" sz="quarter" idx="10"/>
          </p:nvPr>
        </p:nvSpPr>
        <p:spPr/>
        <p:txBody>
          <a:bodyPr/>
          <a:lstStyle/>
          <a:p>
            <a:fld id="{772480F6-0989-4748-8ACB-783338EB9C34}" type="slidenum">
              <a:rPr lang="en-US" smtClean="0"/>
              <a:t>11</a:t>
            </a:fld>
            <a:endParaRPr lang="en-US"/>
          </a:p>
        </p:txBody>
      </p:sp>
    </p:spTree>
    <p:extLst>
      <p:ext uri="{BB962C8B-B14F-4D97-AF65-F5344CB8AC3E}">
        <p14:creationId xmlns:p14="http://schemas.microsoft.com/office/powerpoint/2010/main" val="1143363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Some programs assessed more than one objective. The numbers/ percentages reflect</a:t>
            </a:r>
            <a:r>
              <a:rPr lang="en-US" sz="1000" baseline="0" dirty="0" smtClean="0"/>
              <a:t> the number of objectives, not the number of programs.</a:t>
            </a:r>
            <a:endParaRPr lang="en-US" sz="1000" dirty="0"/>
          </a:p>
        </p:txBody>
      </p:sp>
      <p:sp>
        <p:nvSpPr>
          <p:cNvPr id="4" name="Slide Number Placeholder 3"/>
          <p:cNvSpPr>
            <a:spLocks noGrp="1"/>
          </p:cNvSpPr>
          <p:nvPr>
            <p:ph type="sldNum" sz="quarter" idx="10"/>
          </p:nvPr>
        </p:nvSpPr>
        <p:spPr/>
        <p:txBody>
          <a:bodyPr/>
          <a:lstStyle/>
          <a:p>
            <a:fld id="{772480F6-0989-4748-8ACB-783338EB9C34}" type="slidenum">
              <a:rPr lang="en-US" smtClean="0"/>
              <a:t>12</a:t>
            </a:fld>
            <a:endParaRPr lang="en-US"/>
          </a:p>
        </p:txBody>
      </p:sp>
    </p:spTree>
    <p:extLst>
      <p:ext uri="{BB962C8B-B14F-4D97-AF65-F5344CB8AC3E}">
        <p14:creationId xmlns:p14="http://schemas.microsoft.com/office/powerpoint/2010/main" val="414234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b="0" dirty="0" smtClean="0"/>
              <a:t>Grad</a:t>
            </a:r>
            <a:r>
              <a:rPr lang="en-US" sz="1000" b="0" baseline="0" dirty="0" smtClean="0"/>
              <a:t> programs are required to align their objectives with the Grad Council objectives.</a:t>
            </a:r>
            <a:endParaRPr lang="en-US" sz="1000" b="0" dirty="0"/>
          </a:p>
        </p:txBody>
      </p:sp>
      <p:sp>
        <p:nvSpPr>
          <p:cNvPr id="4" name="Slide Number Placeholder 3"/>
          <p:cNvSpPr>
            <a:spLocks noGrp="1"/>
          </p:cNvSpPr>
          <p:nvPr>
            <p:ph type="sldNum" sz="quarter" idx="10"/>
          </p:nvPr>
        </p:nvSpPr>
        <p:spPr/>
        <p:txBody>
          <a:bodyPr/>
          <a:lstStyle/>
          <a:p>
            <a:fld id="{772480F6-0989-4748-8ACB-783338EB9C34}" type="slidenum">
              <a:rPr lang="en-US" smtClean="0"/>
              <a:t>13</a:t>
            </a:fld>
            <a:endParaRPr lang="en-US"/>
          </a:p>
        </p:txBody>
      </p:sp>
    </p:spTree>
    <p:extLst>
      <p:ext uri="{BB962C8B-B14F-4D97-AF65-F5344CB8AC3E}">
        <p14:creationId xmlns:p14="http://schemas.microsoft.com/office/powerpoint/2010/main" val="1262946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000" dirty="0" smtClean="0"/>
              <a:t>Undergraduate programs commonly rely on in-course assignments for assessment. These </a:t>
            </a:r>
            <a:r>
              <a:rPr lang="en-US" sz="1000" dirty="0"/>
              <a:t>should be major assignments that are aligned with the program </a:t>
            </a:r>
            <a:r>
              <a:rPr lang="en-US" sz="1000" dirty="0" smtClean="0"/>
              <a:t>objective</a:t>
            </a:r>
            <a:r>
              <a:rPr lang="en-US" sz="1000" baseline="0" dirty="0" smtClean="0"/>
              <a:t> and as authentic as possible (similar to what student would face in the real world)</a:t>
            </a:r>
            <a:r>
              <a:rPr lang="en-US" sz="1000" dirty="0" smtClean="0"/>
              <a:t>.</a:t>
            </a:r>
            <a:r>
              <a:rPr lang="en-US" sz="1000" baseline="0" dirty="0" smtClean="0"/>
              <a:t> In-course assignments include e</a:t>
            </a:r>
            <a:r>
              <a:rPr lang="en-US" sz="1000" dirty="0" smtClean="0"/>
              <a:t>xams</a:t>
            </a:r>
            <a:r>
              <a:rPr lang="en-US" sz="1000" dirty="0"/>
              <a:t>, papers, </a:t>
            </a:r>
            <a:r>
              <a:rPr lang="en-US" sz="1000" dirty="0" smtClean="0"/>
              <a:t>projects.</a:t>
            </a:r>
            <a:r>
              <a:rPr lang="en-US" sz="1000" baseline="0" dirty="0" smtClean="0"/>
              <a:t> Examples include j</a:t>
            </a:r>
            <a:r>
              <a:rPr lang="en-US" sz="1000" dirty="0" smtClean="0"/>
              <a:t>ournal </a:t>
            </a:r>
            <a:r>
              <a:rPr lang="en-US" sz="1000" dirty="0"/>
              <a:t>article summaries to assess communication of research in 400-level biology </a:t>
            </a:r>
            <a:r>
              <a:rPr lang="en-US" sz="1000" dirty="0" smtClean="0"/>
              <a:t>course</a:t>
            </a:r>
            <a:r>
              <a:rPr lang="en-US" sz="1000" baseline="0" dirty="0" smtClean="0"/>
              <a:t> or </a:t>
            </a:r>
            <a:r>
              <a:rPr lang="en-US" sz="1000" dirty="0" smtClean="0"/>
              <a:t>3 </a:t>
            </a:r>
            <a:r>
              <a:rPr lang="en-US" sz="1000" dirty="0"/>
              <a:t>essay questions scored by multiple faculty to assess knowledge in </a:t>
            </a:r>
            <a:r>
              <a:rPr lang="en-US" sz="1000" dirty="0" smtClean="0"/>
              <a:t>sociology.</a:t>
            </a:r>
          </a:p>
          <a:p>
            <a:pPr defTabSz="931774"/>
            <a:endParaRPr lang="en-US" sz="1000" dirty="0" smtClean="0"/>
          </a:p>
          <a:p>
            <a:pPr defTabSz="931774"/>
            <a:r>
              <a:rPr lang="en-US" sz="1000" b="0" dirty="0" smtClean="0"/>
              <a:t>Grad </a:t>
            </a:r>
            <a:r>
              <a:rPr lang="en-US" sz="1000" b="0" dirty="0"/>
              <a:t>programs </a:t>
            </a:r>
            <a:r>
              <a:rPr lang="en-US" sz="1000" b="0" dirty="0" smtClean="0"/>
              <a:t>often</a:t>
            </a:r>
            <a:r>
              <a:rPr lang="en-US" sz="1000" b="0" baseline="0" dirty="0" smtClean="0"/>
              <a:t> use </a:t>
            </a:r>
            <a:r>
              <a:rPr lang="en-US" sz="1000" dirty="0" smtClean="0"/>
              <a:t>culminating </a:t>
            </a:r>
            <a:r>
              <a:rPr lang="en-US" sz="1000" dirty="0"/>
              <a:t>exams like thesis papers and/or defense </a:t>
            </a:r>
            <a:r>
              <a:rPr lang="en-US" sz="1000" dirty="0" smtClean="0"/>
              <a:t>examinations for assessment. </a:t>
            </a:r>
            <a:r>
              <a:rPr lang="en-US" sz="1000" dirty="0"/>
              <a:t>They also often used course </a:t>
            </a:r>
            <a:r>
              <a:rPr lang="en-US" sz="1000" dirty="0" smtClean="0"/>
              <a:t>grades,</a:t>
            </a:r>
            <a:r>
              <a:rPr lang="en-US" sz="1000" baseline="0" dirty="0" smtClean="0"/>
              <a:t> which we don’t recommend because they are a mixture of multiple objectives, some of which might not align with a particular program objective. Also, the grading process differs depending on the particular faculty member. </a:t>
            </a:r>
            <a:r>
              <a:rPr lang="en-US" sz="1000" b="0" dirty="0" smtClean="0"/>
              <a:t>Other Graduate </a:t>
            </a:r>
            <a:r>
              <a:rPr lang="en-US" sz="1000" dirty="0"/>
              <a:t>measures included training, surveys, milestone knowledge exams, research publication, post-graduate placement</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772480F6-0989-4748-8ACB-783338EB9C34}" type="slidenum">
              <a:rPr lang="en-US" smtClean="0"/>
              <a:t>14</a:t>
            </a:fld>
            <a:endParaRPr lang="en-US"/>
          </a:p>
        </p:txBody>
      </p:sp>
    </p:spTree>
    <p:extLst>
      <p:ext uri="{BB962C8B-B14F-4D97-AF65-F5344CB8AC3E}">
        <p14:creationId xmlns:p14="http://schemas.microsoft.com/office/powerpoint/2010/main" val="322215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Rubrics</a:t>
            </a:r>
            <a:r>
              <a:rPr lang="en-US" sz="1000" b="0" baseline="0" dirty="0" smtClean="0"/>
              <a:t> are excellent assessment tools. More about that later.</a:t>
            </a:r>
            <a:endParaRPr lang="en-US" sz="1000" b="1" dirty="0"/>
          </a:p>
        </p:txBody>
      </p:sp>
      <p:sp>
        <p:nvSpPr>
          <p:cNvPr id="4" name="Slide Number Placeholder 3"/>
          <p:cNvSpPr>
            <a:spLocks noGrp="1"/>
          </p:cNvSpPr>
          <p:nvPr>
            <p:ph type="sldNum" sz="quarter" idx="10"/>
          </p:nvPr>
        </p:nvSpPr>
        <p:spPr/>
        <p:txBody>
          <a:bodyPr/>
          <a:lstStyle/>
          <a:p>
            <a:fld id="{772480F6-0989-4748-8ACB-783338EB9C34}" type="slidenum">
              <a:rPr lang="en-US" smtClean="0"/>
              <a:t>15</a:t>
            </a:fld>
            <a:endParaRPr lang="en-US"/>
          </a:p>
        </p:txBody>
      </p:sp>
    </p:spTree>
    <p:extLst>
      <p:ext uri="{BB962C8B-B14F-4D97-AF65-F5344CB8AC3E}">
        <p14:creationId xmlns:p14="http://schemas.microsoft.com/office/powerpoint/2010/main" val="1734554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480F6-0989-4748-8ACB-783338EB9C34}" type="slidenum">
              <a:rPr lang="en-US" smtClean="0"/>
              <a:t>16</a:t>
            </a:fld>
            <a:endParaRPr lang="en-US"/>
          </a:p>
        </p:txBody>
      </p:sp>
    </p:spTree>
    <p:extLst>
      <p:ext uri="{BB962C8B-B14F-4D97-AF65-F5344CB8AC3E}">
        <p14:creationId xmlns:p14="http://schemas.microsoft.com/office/powerpoint/2010/main" val="2683571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Poly</a:t>
            </a:r>
            <a:r>
              <a:rPr lang="en-US" sz="1000" baseline="0" dirty="0" smtClean="0"/>
              <a:t> </a:t>
            </a:r>
            <a:r>
              <a:rPr lang="en-US" sz="1000" baseline="0" dirty="0" err="1" smtClean="0"/>
              <a:t>Sci</a:t>
            </a:r>
            <a:r>
              <a:rPr lang="en-US" sz="1000" baseline="0" dirty="0" smtClean="0"/>
              <a:t> faculty developed an o</a:t>
            </a:r>
            <a:r>
              <a:rPr lang="en-US" sz="1000" dirty="0" smtClean="0"/>
              <a:t>nline </a:t>
            </a:r>
            <a:r>
              <a:rPr lang="en-US" sz="1000" dirty="0"/>
              <a:t>quiz </a:t>
            </a:r>
            <a:r>
              <a:rPr lang="en-US" sz="1000" dirty="0" smtClean="0"/>
              <a:t>collaboratively and administered it outside </a:t>
            </a:r>
            <a:r>
              <a:rPr lang="en-US" sz="1000" dirty="0"/>
              <a:t>of class to students at varying levels of the curriculum to explore development through the curriculum. </a:t>
            </a:r>
            <a:r>
              <a:rPr lang="en-US" sz="1000" dirty="0" smtClean="0"/>
              <a:t>Student</a:t>
            </a:r>
            <a:r>
              <a:rPr lang="en-US" sz="1000" baseline="0" dirty="0" smtClean="0"/>
              <a:t> met the criteria. However, students who took Poly </a:t>
            </a:r>
            <a:r>
              <a:rPr lang="en-US" sz="1000" baseline="0" dirty="0" err="1" smtClean="0"/>
              <a:t>Sci</a:t>
            </a:r>
            <a:r>
              <a:rPr lang="en-US" sz="1000" baseline="0" dirty="0" smtClean="0"/>
              <a:t> 014 scored better than those who didn’t. This research design helped the program did deeper and change the degree requirements so all students could meet the objective.  </a:t>
            </a:r>
            <a:r>
              <a:rPr lang="en-US" sz="1000" dirty="0" smtClean="0"/>
              <a:t> </a:t>
            </a:r>
          </a:p>
        </p:txBody>
      </p:sp>
      <p:sp>
        <p:nvSpPr>
          <p:cNvPr id="4" name="Slide Number Placeholder 3"/>
          <p:cNvSpPr>
            <a:spLocks noGrp="1"/>
          </p:cNvSpPr>
          <p:nvPr>
            <p:ph type="sldNum" sz="quarter" idx="10"/>
          </p:nvPr>
        </p:nvSpPr>
        <p:spPr/>
        <p:txBody>
          <a:bodyPr/>
          <a:lstStyle/>
          <a:p>
            <a:fld id="{772480F6-0989-4748-8ACB-783338EB9C34}" type="slidenum">
              <a:rPr lang="en-US" smtClean="0"/>
              <a:t>17</a:t>
            </a:fld>
            <a:endParaRPr lang="en-US"/>
          </a:p>
        </p:txBody>
      </p:sp>
    </p:spTree>
    <p:extLst>
      <p:ext uri="{BB962C8B-B14F-4D97-AF65-F5344CB8AC3E}">
        <p14:creationId xmlns:p14="http://schemas.microsoft.com/office/powerpoint/2010/main" val="1141625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 BMB, a final </a:t>
            </a:r>
            <a:r>
              <a:rPr lang="en-US" sz="1000" dirty="0"/>
              <a:t>exam required students to read a primary research article and answer questions about it. </a:t>
            </a:r>
            <a:r>
              <a:rPr lang="en-US" sz="1000" dirty="0" smtClean="0"/>
              <a:t>Students</a:t>
            </a:r>
            <a:r>
              <a:rPr lang="en-US" sz="1000" baseline="0" dirty="0" smtClean="0"/>
              <a:t> </a:t>
            </a:r>
            <a:r>
              <a:rPr lang="en-US" sz="1000" u="none" baseline="0" dirty="0" smtClean="0"/>
              <a:t>met the criteria </a:t>
            </a:r>
            <a:r>
              <a:rPr lang="en-US" sz="1000" dirty="0" smtClean="0"/>
              <a:t>for </a:t>
            </a:r>
            <a:r>
              <a:rPr lang="en-US" sz="1000" dirty="0"/>
              <a:t>analysis and interpretations of data, </a:t>
            </a:r>
            <a:r>
              <a:rPr lang="en-US" sz="1000" dirty="0" smtClean="0"/>
              <a:t>but </a:t>
            </a:r>
            <a:r>
              <a:rPr lang="en-US" sz="1000" u="none" dirty="0" smtClean="0"/>
              <a:t>not</a:t>
            </a:r>
            <a:r>
              <a:rPr lang="en-US" sz="1000" dirty="0" smtClean="0"/>
              <a:t> </a:t>
            </a:r>
            <a:r>
              <a:rPr lang="en-US" sz="1000" dirty="0"/>
              <a:t>for general scientific content, experimental design, or proposing mechanisms. </a:t>
            </a:r>
            <a:r>
              <a:rPr lang="en-US" sz="1000" dirty="0" smtClean="0"/>
              <a:t>Use</a:t>
            </a:r>
            <a:r>
              <a:rPr lang="en-US" sz="1000" baseline="0" dirty="0" smtClean="0"/>
              <a:t> of a rubric allowed the faculty to look deeper than overall scores. </a:t>
            </a:r>
            <a:endParaRPr lang="en-US" sz="1000" dirty="0"/>
          </a:p>
        </p:txBody>
      </p:sp>
      <p:sp>
        <p:nvSpPr>
          <p:cNvPr id="4" name="Slide Number Placeholder 3"/>
          <p:cNvSpPr>
            <a:spLocks noGrp="1"/>
          </p:cNvSpPr>
          <p:nvPr>
            <p:ph type="sldNum" sz="quarter" idx="10"/>
          </p:nvPr>
        </p:nvSpPr>
        <p:spPr/>
        <p:txBody>
          <a:bodyPr/>
          <a:lstStyle/>
          <a:p>
            <a:fld id="{772480F6-0989-4748-8ACB-783338EB9C34}" type="slidenum">
              <a:rPr lang="en-US" smtClean="0"/>
              <a:t>18</a:t>
            </a:fld>
            <a:endParaRPr lang="en-US"/>
          </a:p>
        </p:txBody>
      </p:sp>
    </p:spTree>
    <p:extLst>
      <p:ext uri="{BB962C8B-B14F-4D97-AF65-F5344CB8AC3E}">
        <p14:creationId xmlns:p14="http://schemas.microsoft.com/office/powerpoint/2010/main" val="4049858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an</a:t>
            </a:r>
            <a:r>
              <a:rPr lang="en-US" baseline="0" dirty="0" smtClean="0"/>
              <a:t> </a:t>
            </a:r>
            <a:r>
              <a:rPr lang="en-US" dirty="0" smtClean="0"/>
              <a:t>AAC&amp;U VALUE</a:t>
            </a:r>
            <a:r>
              <a:rPr lang="en-US" baseline="0" dirty="0" smtClean="0"/>
              <a:t> Rubric for Problem Solving. VALUE rubrics were developed and validated by faculty across the country. They are available for communication, critical thinking, intercultural competence, and many more competencies. You have access to all of them in your Box folder. Beginning with a rubric that is close to what you are measuring, and modifying it for your own use, is a good strategy. </a:t>
            </a:r>
          </a:p>
          <a:p>
            <a:endParaRPr lang="en-US" baseline="0" dirty="0" smtClean="0"/>
          </a:p>
        </p:txBody>
      </p:sp>
      <p:sp>
        <p:nvSpPr>
          <p:cNvPr id="4" name="Slide Number Placeholder 3"/>
          <p:cNvSpPr>
            <a:spLocks noGrp="1"/>
          </p:cNvSpPr>
          <p:nvPr>
            <p:ph type="sldNum" sz="quarter" idx="10"/>
          </p:nvPr>
        </p:nvSpPr>
        <p:spPr/>
        <p:txBody>
          <a:bodyPr/>
          <a:lstStyle/>
          <a:p>
            <a:fld id="{8BEED833-4DF0-4212-A0D3-8AC1A640517C}" type="slidenum">
              <a:rPr lang="en-US" smtClean="0"/>
              <a:t>19</a:t>
            </a:fld>
            <a:endParaRPr lang="en-US"/>
          </a:p>
        </p:txBody>
      </p:sp>
    </p:spTree>
    <p:extLst>
      <p:ext uri="{BB962C8B-B14F-4D97-AF65-F5344CB8AC3E}">
        <p14:creationId xmlns:p14="http://schemas.microsoft.com/office/powerpoint/2010/main" val="79986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480F6-0989-4748-8ACB-783338EB9C34}" type="slidenum">
              <a:rPr lang="en-US" smtClean="0"/>
              <a:t>2</a:t>
            </a:fld>
            <a:endParaRPr lang="en-US"/>
          </a:p>
        </p:txBody>
      </p:sp>
    </p:spTree>
    <p:extLst>
      <p:ext uri="{BB962C8B-B14F-4D97-AF65-F5344CB8AC3E}">
        <p14:creationId xmlns:p14="http://schemas.microsoft.com/office/powerpoint/2010/main" val="3240103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a:t>
            </a:r>
            <a:r>
              <a:rPr lang="en-US" sz="1000" baseline="0" dirty="0" smtClean="0"/>
              <a:t> next few slides provide an example of the usefulness of a rubric. They depict scores on a fictitious problem-solving assignment. Faculty have determined that they want over 80% of the students to score at least 75% to meet the objective. </a:t>
            </a:r>
            <a:endParaRPr lang="en-US" sz="1000" dirty="0"/>
          </a:p>
        </p:txBody>
      </p:sp>
      <p:sp>
        <p:nvSpPr>
          <p:cNvPr id="4" name="Slide Number Placeholder 3"/>
          <p:cNvSpPr>
            <a:spLocks noGrp="1"/>
          </p:cNvSpPr>
          <p:nvPr>
            <p:ph type="sldNum" sz="quarter" idx="10"/>
          </p:nvPr>
        </p:nvSpPr>
        <p:spPr/>
        <p:txBody>
          <a:bodyPr/>
          <a:lstStyle/>
          <a:p>
            <a:fld id="{772480F6-0989-4748-8ACB-783338EB9C34}" type="slidenum">
              <a:rPr lang="en-US" smtClean="0"/>
              <a:t>20</a:t>
            </a:fld>
            <a:endParaRPr lang="en-US"/>
          </a:p>
        </p:txBody>
      </p:sp>
    </p:spTree>
    <p:extLst>
      <p:ext uri="{BB962C8B-B14F-4D97-AF65-F5344CB8AC3E}">
        <p14:creationId xmlns:p14="http://schemas.microsoft.com/office/powerpoint/2010/main" val="1948267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fake scores for 7 students.</a:t>
            </a:r>
            <a:endParaRPr lang="en-US" dirty="0"/>
          </a:p>
        </p:txBody>
      </p:sp>
      <p:sp>
        <p:nvSpPr>
          <p:cNvPr id="4" name="Slide Number Placeholder 3"/>
          <p:cNvSpPr>
            <a:spLocks noGrp="1"/>
          </p:cNvSpPr>
          <p:nvPr>
            <p:ph type="sldNum" sz="quarter" idx="10"/>
          </p:nvPr>
        </p:nvSpPr>
        <p:spPr/>
        <p:txBody>
          <a:bodyPr/>
          <a:lstStyle/>
          <a:p>
            <a:fld id="{8BEED833-4DF0-4212-A0D3-8AC1A640517C}" type="slidenum">
              <a:rPr lang="en-US" smtClean="0"/>
              <a:t>21</a:t>
            </a:fld>
            <a:endParaRPr lang="en-US"/>
          </a:p>
        </p:txBody>
      </p:sp>
    </p:spTree>
    <p:extLst>
      <p:ext uri="{BB962C8B-B14F-4D97-AF65-F5344CB8AC3E}">
        <p14:creationId xmlns:p14="http://schemas.microsoft.com/office/powerpoint/2010/main" val="12864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the scores</a:t>
            </a:r>
            <a:r>
              <a:rPr lang="en-US" baseline="0" dirty="0" smtClean="0"/>
              <a:t> for each element provides overall scores. According to overall scores, students have met the criterion.</a:t>
            </a:r>
            <a:endParaRPr lang="en-US" dirty="0"/>
          </a:p>
        </p:txBody>
      </p:sp>
      <p:sp>
        <p:nvSpPr>
          <p:cNvPr id="4" name="Slide Number Placeholder 3"/>
          <p:cNvSpPr>
            <a:spLocks noGrp="1"/>
          </p:cNvSpPr>
          <p:nvPr>
            <p:ph type="sldNum" sz="quarter" idx="10"/>
          </p:nvPr>
        </p:nvSpPr>
        <p:spPr/>
        <p:txBody>
          <a:bodyPr/>
          <a:lstStyle/>
          <a:p>
            <a:fld id="{8BEED833-4DF0-4212-A0D3-8AC1A640517C}" type="slidenum">
              <a:rPr lang="en-US" smtClean="0"/>
              <a:t>22</a:t>
            </a:fld>
            <a:endParaRPr lang="en-US"/>
          </a:p>
        </p:txBody>
      </p:sp>
    </p:spTree>
    <p:extLst>
      <p:ext uri="{BB962C8B-B14F-4D97-AF65-F5344CB8AC3E}">
        <p14:creationId xmlns:p14="http://schemas.microsoft.com/office/powerpoint/2010/main" val="4261855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scores masked the fact that students were weak on evaluating outcomes. Using a rubric can</a:t>
            </a:r>
            <a:r>
              <a:rPr lang="en-US" baseline="0" dirty="0" smtClean="0"/>
              <a:t> help faculty find specific areas where the program might make adjustments to improve students learning.</a:t>
            </a:r>
          </a:p>
        </p:txBody>
      </p:sp>
      <p:sp>
        <p:nvSpPr>
          <p:cNvPr id="4" name="Slide Number Placeholder 3"/>
          <p:cNvSpPr>
            <a:spLocks noGrp="1"/>
          </p:cNvSpPr>
          <p:nvPr>
            <p:ph type="sldNum" sz="quarter" idx="10"/>
          </p:nvPr>
        </p:nvSpPr>
        <p:spPr/>
        <p:txBody>
          <a:bodyPr/>
          <a:lstStyle/>
          <a:p>
            <a:fld id="{8BEED833-4DF0-4212-A0D3-8AC1A640517C}" type="slidenum">
              <a:rPr lang="en-US" smtClean="0"/>
              <a:t>23</a:t>
            </a:fld>
            <a:endParaRPr lang="en-US"/>
          </a:p>
        </p:txBody>
      </p:sp>
    </p:spTree>
    <p:extLst>
      <p:ext uri="{BB962C8B-B14F-4D97-AF65-F5344CB8AC3E}">
        <p14:creationId xmlns:p14="http://schemas.microsoft.com/office/powerpoint/2010/main" val="78980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grad program, 10/11</a:t>
            </a:r>
            <a:r>
              <a:rPr lang="en-US" baseline="0" dirty="0" smtClean="0"/>
              <a:t> students scored above average, which met the criterion.  After the assessments were scored, faculty conversations revealed that some students were deficient in communicating research findings but passed because of technical expertise. This led to a decision to use separate rubrics for technical competency and English competency.</a:t>
            </a:r>
          </a:p>
          <a:p>
            <a:endParaRPr lang="en-US" dirty="0"/>
          </a:p>
        </p:txBody>
      </p:sp>
      <p:sp>
        <p:nvSpPr>
          <p:cNvPr id="4" name="Slide Number Placeholder 3"/>
          <p:cNvSpPr>
            <a:spLocks noGrp="1"/>
          </p:cNvSpPr>
          <p:nvPr>
            <p:ph type="sldNum" sz="quarter" idx="10"/>
          </p:nvPr>
        </p:nvSpPr>
        <p:spPr/>
        <p:txBody>
          <a:bodyPr/>
          <a:lstStyle/>
          <a:p>
            <a:fld id="{772480F6-0989-4748-8ACB-783338EB9C34}" type="slidenum">
              <a:rPr lang="en-US" smtClean="0"/>
              <a:t>24</a:t>
            </a:fld>
            <a:endParaRPr lang="en-US"/>
          </a:p>
        </p:txBody>
      </p:sp>
    </p:spTree>
    <p:extLst>
      <p:ext uri="{BB962C8B-B14F-4D97-AF65-F5344CB8AC3E}">
        <p14:creationId xmlns:p14="http://schemas.microsoft.com/office/powerpoint/2010/main" val="3472636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Multiple</a:t>
            </a:r>
            <a:r>
              <a:rPr lang="en-US" sz="1000" baseline="0" dirty="0" smtClean="0"/>
              <a:t> measures, one indirect (student perceptions) and one direct (student performance) can converge to increase confidence in assessment findings. If they don’t converge, this provides further information that the faculty could explore further. The best assessment use both types of measures.</a:t>
            </a:r>
            <a:endParaRPr lang="en-US" sz="1000" dirty="0"/>
          </a:p>
          <a:p>
            <a:endParaRPr lang="en-US" sz="1000" dirty="0"/>
          </a:p>
        </p:txBody>
      </p:sp>
      <p:sp>
        <p:nvSpPr>
          <p:cNvPr id="4" name="Slide Number Placeholder 3"/>
          <p:cNvSpPr>
            <a:spLocks noGrp="1"/>
          </p:cNvSpPr>
          <p:nvPr>
            <p:ph type="sldNum" sz="quarter" idx="10"/>
          </p:nvPr>
        </p:nvSpPr>
        <p:spPr/>
        <p:txBody>
          <a:bodyPr/>
          <a:lstStyle/>
          <a:p>
            <a:fld id="{772480F6-0989-4748-8ACB-783338EB9C34}" type="slidenum">
              <a:rPr lang="en-US" smtClean="0"/>
              <a:t>25</a:t>
            </a:fld>
            <a:endParaRPr lang="en-US"/>
          </a:p>
        </p:txBody>
      </p:sp>
    </p:spTree>
    <p:extLst>
      <p:ext uri="{BB962C8B-B14F-4D97-AF65-F5344CB8AC3E}">
        <p14:creationId xmlns:p14="http://schemas.microsoft.com/office/powerpoint/2010/main" val="988588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480F6-0989-4748-8ACB-783338EB9C34}" type="slidenum">
              <a:rPr lang="en-US" smtClean="0"/>
              <a:t>26</a:t>
            </a:fld>
            <a:endParaRPr lang="en-US"/>
          </a:p>
        </p:txBody>
      </p:sp>
    </p:spTree>
    <p:extLst>
      <p:ext uri="{BB962C8B-B14F-4D97-AF65-F5344CB8AC3E}">
        <p14:creationId xmlns:p14="http://schemas.microsoft.com/office/powerpoint/2010/main" val="330079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reports are due annually</a:t>
            </a:r>
            <a:r>
              <a:rPr lang="en-US" baseline="0" dirty="0" smtClean="0"/>
              <a:t> on June 30</a:t>
            </a:r>
            <a:r>
              <a:rPr lang="en-US" baseline="30000" dirty="0" smtClean="0"/>
              <a:t>th</a:t>
            </a:r>
            <a:r>
              <a:rPr lang="en-US" baseline="0" dirty="0" smtClean="0"/>
              <a:t>. If that date doesn’t work for your program, contact OPA.</a:t>
            </a:r>
            <a:endParaRPr lang="en-US" dirty="0"/>
          </a:p>
        </p:txBody>
      </p:sp>
      <p:sp>
        <p:nvSpPr>
          <p:cNvPr id="4" name="Slide Number Placeholder 3"/>
          <p:cNvSpPr>
            <a:spLocks noGrp="1"/>
          </p:cNvSpPr>
          <p:nvPr>
            <p:ph type="sldNum" sz="quarter" idx="10"/>
          </p:nvPr>
        </p:nvSpPr>
        <p:spPr/>
        <p:txBody>
          <a:bodyPr/>
          <a:lstStyle/>
          <a:p>
            <a:fld id="{772480F6-0989-4748-8ACB-783338EB9C34}" type="slidenum">
              <a:rPr lang="en-US" smtClean="0"/>
              <a:t>27</a:t>
            </a:fld>
            <a:endParaRPr lang="en-US"/>
          </a:p>
        </p:txBody>
      </p:sp>
    </p:spTree>
    <p:extLst>
      <p:ext uri="{BB962C8B-B14F-4D97-AF65-F5344CB8AC3E}">
        <p14:creationId xmlns:p14="http://schemas.microsoft.com/office/powerpoint/2010/main" val="334451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 </a:t>
            </a:r>
            <a:r>
              <a:rPr lang="en-US" sz="1000" dirty="0" smtClean="0"/>
              <a:t>have</a:t>
            </a:r>
            <a:r>
              <a:rPr lang="en-US" sz="1000" baseline="0" dirty="0" smtClean="0"/>
              <a:t> begun assessing our own process through conversations with campus leadership. We’ll be developing a survey to gather your experiences in the future.</a:t>
            </a:r>
            <a:endParaRPr lang="en-US" sz="1000" dirty="0"/>
          </a:p>
        </p:txBody>
      </p:sp>
      <p:sp>
        <p:nvSpPr>
          <p:cNvPr id="4" name="Slide Number Placeholder 3"/>
          <p:cNvSpPr>
            <a:spLocks noGrp="1"/>
          </p:cNvSpPr>
          <p:nvPr>
            <p:ph type="sldNum" sz="quarter" idx="10"/>
          </p:nvPr>
        </p:nvSpPr>
        <p:spPr/>
        <p:txBody>
          <a:bodyPr/>
          <a:lstStyle/>
          <a:p>
            <a:fld id="{772480F6-0989-4748-8ACB-783338EB9C34}" type="slidenum">
              <a:rPr lang="en-US" smtClean="0"/>
              <a:t>28</a:t>
            </a:fld>
            <a:endParaRPr lang="en-US"/>
          </a:p>
        </p:txBody>
      </p:sp>
    </p:spTree>
    <p:extLst>
      <p:ext uri="{BB962C8B-B14F-4D97-AF65-F5344CB8AC3E}">
        <p14:creationId xmlns:p14="http://schemas.microsoft.com/office/powerpoint/2010/main" val="3482897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 request for proposals from AMS vendors will be going out any day now. We expect to have a system in place by mid-summer and begin piloting it </a:t>
            </a:r>
            <a:r>
              <a:rPr lang="en-US" sz="1000" dirty="0" smtClean="0"/>
              <a:t>during</a:t>
            </a:r>
            <a:r>
              <a:rPr lang="en-US" sz="1000" baseline="0" dirty="0" smtClean="0"/>
              <a:t> 2018/2019. </a:t>
            </a:r>
            <a:endParaRPr lang="en-US" sz="1000" dirty="0"/>
          </a:p>
        </p:txBody>
      </p:sp>
      <p:sp>
        <p:nvSpPr>
          <p:cNvPr id="4" name="Slide Number Placeholder 3"/>
          <p:cNvSpPr>
            <a:spLocks noGrp="1"/>
          </p:cNvSpPr>
          <p:nvPr>
            <p:ph type="sldNum" sz="quarter" idx="10"/>
          </p:nvPr>
        </p:nvSpPr>
        <p:spPr/>
        <p:txBody>
          <a:bodyPr/>
          <a:lstStyle/>
          <a:p>
            <a:fld id="{772480F6-0989-4748-8ACB-783338EB9C34}" type="slidenum">
              <a:rPr lang="en-US" smtClean="0"/>
              <a:t>29</a:t>
            </a:fld>
            <a:endParaRPr lang="en-US"/>
          </a:p>
        </p:txBody>
      </p:sp>
    </p:spTree>
    <p:extLst>
      <p:ext uri="{BB962C8B-B14F-4D97-AF65-F5344CB8AC3E}">
        <p14:creationId xmlns:p14="http://schemas.microsoft.com/office/powerpoint/2010/main" val="138176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480F6-0989-4748-8ACB-783338EB9C34}" type="slidenum">
              <a:rPr lang="en-US" smtClean="0"/>
              <a:t>3</a:t>
            </a:fld>
            <a:endParaRPr lang="en-US"/>
          </a:p>
        </p:txBody>
      </p:sp>
    </p:spTree>
    <p:extLst>
      <p:ext uri="{BB962C8B-B14F-4D97-AF65-F5344CB8AC3E}">
        <p14:creationId xmlns:p14="http://schemas.microsoft.com/office/powerpoint/2010/main" val="3902105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assessment process included certificates and associate’s programs, but we didn’t pay a lot of attention to them last year. If  you are involved in any of these programs you’ll be hearing from us.</a:t>
            </a:r>
            <a:endParaRPr lang="en-US" dirty="0"/>
          </a:p>
        </p:txBody>
      </p:sp>
      <p:sp>
        <p:nvSpPr>
          <p:cNvPr id="4" name="Slide Number Placeholder 3"/>
          <p:cNvSpPr>
            <a:spLocks noGrp="1"/>
          </p:cNvSpPr>
          <p:nvPr>
            <p:ph type="sldNum" sz="quarter" idx="10"/>
          </p:nvPr>
        </p:nvSpPr>
        <p:spPr/>
        <p:txBody>
          <a:bodyPr/>
          <a:lstStyle/>
          <a:p>
            <a:fld id="{772480F6-0989-4748-8ACB-783338EB9C34}" type="slidenum">
              <a:rPr lang="en-US" smtClean="0"/>
              <a:t>30</a:t>
            </a:fld>
            <a:endParaRPr lang="en-US"/>
          </a:p>
        </p:txBody>
      </p:sp>
    </p:spTree>
    <p:extLst>
      <p:ext uri="{BB962C8B-B14F-4D97-AF65-F5344CB8AC3E}">
        <p14:creationId xmlns:p14="http://schemas.microsoft.com/office/powerpoint/2010/main" val="1829745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to work with communities</a:t>
            </a:r>
            <a:r>
              <a:rPr lang="en-US" baseline="0" dirty="0" smtClean="0"/>
              <a:t> of faculty members who teach in the same program at different locations. Our role is to help them align program learning objectives and share assessment information with each other. If you are part of one of these groups and would like to meet, please let us know.</a:t>
            </a:r>
          </a:p>
        </p:txBody>
      </p:sp>
      <p:sp>
        <p:nvSpPr>
          <p:cNvPr id="4" name="Slide Number Placeholder 3"/>
          <p:cNvSpPr>
            <a:spLocks noGrp="1"/>
          </p:cNvSpPr>
          <p:nvPr>
            <p:ph type="sldNum" sz="quarter" idx="10"/>
          </p:nvPr>
        </p:nvSpPr>
        <p:spPr/>
        <p:txBody>
          <a:bodyPr/>
          <a:lstStyle/>
          <a:p>
            <a:fld id="{772480F6-0989-4748-8ACB-783338EB9C34}" type="slidenum">
              <a:rPr lang="en-US" smtClean="0"/>
              <a:t>31</a:t>
            </a:fld>
            <a:endParaRPr lang="en-US"/>
          </a:p>
        </p:txBody>
      </p:sp>
    </p:spTree>
    <p:extLst>
      <p:ext uri="{BB962C8B-B14F-4D97-AF65-F5344CB8AC3E}">
        <p14:creationId xmlns:p14="http://schemas.microsoft.com/office/powerpoint/2010/main" val="548264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Based on feedback we are developing additional</a:t>
            </a:r>
            <a:r>
              <a:rPr lang="en-US" sz="1000" baseline="0" dirty="0" smtClean="0"/>
              <a:t> resources. We are also developing some online trainings for those who prefer learning in this way.</a:t>
            </a:r>
            <a:endParaRPr lang="en-US" sz="1000" dirty="0"/>
          </a:p>
          <a:p>
            <a:endParaRPr lang="en-US" sz="1000" dirty="0"/>
          </a:p>
        </p:txBody>
      </p:sp>
      <p:sp>
        <p:nvSpPr>
          <p:cNvPr id="4" name="Slide Number Placeholder 3"/>
          <p:cNvSpPr>
            <a:spLocks noGrp="1"/>
          </p:cNvSpPr>
          <p:nvPr>
            <p:ph type="sldNum" sz="quarter" idx="10"/>
          </p:nvPr>
        </p:nvSpPr>
        <p:spPr/>
        <p:txBody>
          <a:bodyPr/>
          <a:lstStyle/>
          <a:p>
            <a:fld id="{772480F6-0989-4748-8ACB-783338EB9C34}" type="slidenum">
              <a:rPr lang="en-US" smtClean="0"/>
              <a:t>32</a:t>
            </a:fld>
            <a:endParaRPr lang="en-US"/>
          </a:p>
        </p:txBody>
      </p:sp>
    </p:spTree>
    <p:extLst>
      <p:ext uri="{BB962C8B-B14F-4D97-AF65-F5344CB8AC3E}">
        <p14:creationId xmlns:p14="http://schemas.microsoft.com/office/powerpoint/2010/main" val="1762761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college/campus has an</a:t>
            </a:r>
            <a:r>
              <a:rPr lang="en-US" baseline="0" dirty="0" smtClean="0"/>
              <a:t> LOA liaison in our office. You can find out who your liaison is by following the </a:t>
            </a:r>
            <a:r>
              <a:rPr lang="en-US" baseline="0" smtClean="0"/>
              <a:t>link below. </a:t>
            </a:r>
            <a:endParaRPr lang="en-US" baseline="0" dirty="0" smtClean="0"/>
          </a:p>
          <a:p>
            <a:endParaRPr lang="en-US" baseline="0" dirty="0" smtClean="0"/>
          </a:p>
          <a:p>
            <a:r>
              <a:rPr lang="en-US" sz="1200" dirty="0" smtClean="0">
                <a:hlinkClick r:id="rId3"/>
              </a:rPr>
              <a:t>http://www.opa.psu.edu/learning-outcomes-assessment/collegecampus-liaisons</a:t>
            </a:r>
            <a:r>
              <a:rPr lang="en-US" dirty="0" smtClean="0">
                <a:hlinkClick r:id="rId3"/>
              </a:rPr>
              <a:t>/</a:t>
            </a:r>
            <a:endParaRPr lang="en-US" dirty="0"/>
          </a:p>
        </p:txBody>
      </p:sp>
      <p:sp>
        <p:nvSpPr>
          <p:cNvPr id="4" name="Slide Number Placeholder 3"/>
          <p:cNvSpPr>
            <a:spLocks noGrp="1"/>
          </p:cNvSpPr>
          <p:nvPr>
            <p:ph type="sldNum" sz="quarter" idx="10"/>
          </p:nvPr>
        </p:nvSpPr>
        <p:spPr/>
        <p:txBody>
          <a:bodyPr/>
          <a:lstStyle/>
          <a:p>
            <a:fld id="{772480F6-0989-4748-8ACB-783338EB9C34}" type="slidenum">
              <a:rPr lang="en-US" smtClean="0"/>
              <a:t>33</a:t>
            </a:fld>
            <a:endParaRPr lang="en-US"/>
          </a:p>
        </p:txBody>
      </p:sp>
    </p:spTree>
    <p:extLst>
      <p:ext uri="{BB962C8B-B14F-4D97-AF65-F5344CB8AC3E}">
        <p14:creationId xmlns:p14="http://schemas.microsoft.com/office/powerpoint/2010/main" val="274798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The primary audience for assessment work is the program faculty and students. </a:t>
            </a:r>
            <a:r>
              <a:rPr lang="en-US" sz="1000" dirty="0"/>
              <a:t> </a:t>
            </a:r>
          </a:p>
          <a:p>
            <a:r>
              <a:rPr lang="en-US" sz="1000" dirty="0"/>
              <a:t>The assessment process is developed </a:t>
            </a:r>
            <a:r>
              <a:rPr lang="en-US" sz="1000" b="1" dirty="0"/>
              <a:t>by faculty for faculty and students</a:t>
            </a:r>
            <a:r>
              <a:rPr lang="en-US" sz="1000" dirty="0"/>
              <a:t>. </a:t>
            </a:r>
            <a:r>
              <a:rPr lang="en-US" sz="1000" dirty="0" smtClean="0"/>
              <a:t>The process can either confirm </a:t>
            </a:r>
            <a:r>
              <a:rPr lang="en-US" sz="1000" dirty="0"/>
              <a:t>that students meet program learning objectives (yea!) or discover opportunities to make changes that improve student learning</a:t>
            </a:r>
            <a:r>
              <a:rPr lang="en-US" sz="1000" dirty="0" smtClean="0"/>
              <a:t>. Assessment information might also be used as evidence for needed resources. </a:t>
            </a:r>
          </a:p>
          <a:p>
            <a:r>
              <a:rPr lang="en-US" sz="1000" b="1" dirty="0" smtClean="0"/>
              <a:t>Because program</a:t>
            </a:r>
            <a:r>
              <a:rPr lang="en-US" sz="1000" b="1" baseline="0" dirty="0" smtClean="0"/>
              <a:t> faculty</a:t>
            </a:r>
            <a:r>
              <a:rPr lang="en-US" sz="1000" b="1" dirty="0" smtClean="0"/>
              <a:t> </a:t>
            </a:r>
            <a:r>
              <a:rPr lang="en-US" sz="1000" b="1" dirty="0"/>
              <a:t>are the primary recipient of assessment results, it’s important that </a:t>
            </a:r>
            <a:r>
              <a:rPr lang="en-US" sz="1000" b="1" dirty="0" smtClean="0"/>
              <a:t>the process be approached with </a:t>
            </a:r>
            <a:r>
              <a:rPr lang="en-US" sz="1000" b="1" dirty="0"/>
              <a:t>the goal of collecting evidence that will provide meaningful </a:t>
            </a:r>
            <a:r>
              <a:rPr lang="en-US" sz="1000" b="1" dirty="0" smtClean="0"/>
              <a:t>information.</a:t>
            </a:r>
            <a:endParaRPr lang="en-US" sz="1000" b="1" dirty="0"/>
          </a:p>
          <a:p>
            <a:r>
              <a:rPr lang="en-US" sz="1000" b="1" dirty="0"/>
              <a:t> </a:t>
            </a:r>
          </a:p>
        </p:txBody>
      </p:sp>
      <p:sp>
        <p:nvSpPr>
          <p:cNvPr id="4" name="Slide Number Placeholder 3"/>
          <p:cNvSpPr>
            <a:spLocks noGrp="1"/>
          </p:cNvSpPr>
          <p:nvPr>
            <p:ph type="sldNum" sz="quarter" idx="10"/>
          </p:nvPr>
        </p:nvSpPr>
        <p:spPr/>
        <p:txBody>
          <a:bodyPr/>
          <a:lstStyle/>
          <a:p>
            <a:fld id="{772480F6-0989-4748-8ACB-783338EB9C34}" type="slidenum">
              <a:rPr lang="en-US" smtClean="0"/>
              <a:t>4</a:t>
            </a:fld>
            <a:endParaRPr lang="en-US"/>
          </a:p>
        </p:txBody>
      </p:sp>
    </p:spTree>
    <p:extLst>
      <p:ext uri="{BB962C8B-B14F-4D97-AF65-F5344CB8AC3E}">
        <p14:creationId xmlns:p14="http://schemas.microsoft.com/office/powerpoint/2010/main" val="8800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Office </a:t>
            </a:r>
            <a:r>
              <a:rPr lang="en-US" sz="1000" b="1" dirty="0"/>
              <a:t>of Planning and Assessment (OPA</a:t>
            </a:r>
            <a:r>
              <a:rPr lang="en-US" sz="1000" b="1" dirty="0" smtClean="0"/>
              <a:t>) – </a:t>
            </a:r>
            <a:r>
              <a:rPr lang="en-US" sz="1000" kern="1200" dirty="0" smtClean="0">
                <a:solidFill>
                  <a:schemeClr val="tx1"/>
                </a:solidFill>
                <a:effectLst/>
                <a:latin typeface="+mn-lt"/>
                <a:ea typeface="+mn-ea"/>
                <a:cs typeface="+mn-cs"/>
              </a:rPr>
              <a:t>The primary goal of OPA is to provide feedback to program faculty designed to strengthen the assessment. The information requested in plans and reports informs our ability to coach program coordinators and directors of graduate studies. OPA also uses the reports to provide evidence of the level of engagement in the process and share aggregate information about objectives being assessed and methods of assessment. </a:t>
            </a:r>
          </a:p>
          <a:p>
            <a:endParaRPr lang="en-US" sz="1000" b="1" dirty="0" smtClean="0"/>
          </a:p>
          <a:p>
            <a:r>
              <a:rPr lang="en-US" sz="1000" b="1" dirty="0" smtClean="0"/>
              <a:t>College/Campus</a:t>
            </a:r>
            <a:endParaRPr lang="en-US" sz="1000" dirty="0"/>
          </a:p>
          <a:p>
            <a:r>
              <a:rPr lang="en-US" sz="1000" kern="1200" dirty="0" smtClean="0">
                <a:solidFill>
                  <a:schemeClr val="tx1"/>
                </a:solidFill>
                <a:effectLst/>
                <a:latin typeface="+mn-lt"/>
                <a:ea typeface="+mn-ea"/>
                <a:cs typeface="+mn-cs"/>
              </a:rPr>
              <a:t>A college/campus unit might use assessment evidence to analyze trends and inform decision-making about where to focus efforts and/or resources.  </a:t>
            </a:r>
          </a:p>
          <a:p>
            <a:endParaRPr lang="en-US" sz="1000" b="1" dirty="0"/>
          </a:p>
          <a:p>
            <a:r>
              <a:rPr lang="en-US" sz="1000" b="1" dirty="0"/>
              <a:t>Middle States Commission on Higher Education</a:t>
            </a:r>
            <a:endParaRPr lang="en-US" sz="1000" dirty="0"/>
          </a:p>
          <a:p>
            <a:r>
              <a:rPr lang="en-US" sz="1000" kern="1200" dirty="0" smtClean="0">
                <a:solidFill>
                  <a:schemeClr val="tx1"/>
                </a:solidFill>
                <a:effectLst/>
                <a:latin typeface="+mn-lt"/>
                <a:ea typeface="+mn-ea"/>
                <a:cs typeface="+mn-cs"/>
              </a:rPr>
              <a:t>Our next accreditation visit from Middle States is 2023/2024. Evaluators will want to see that Penn State has a systematic process to assess learning in all programs – undergraduate, graduate, certificate, and General Education. They will be interested in the extent to which learning outcomes assessment data has resulted in changes that have improved programs or re-affirmation that students are meeting learning objectives.  In addition, they will want to know if learning outcomes assessment evidence is being used to drive decision-making at Penn State. They will be interested in examples, but will not be review individual plans or reports.</a:t>
            </a:r>
          </a:p>
          <a:p>
            <a:r>
              <a:rPr lang="en-US" sz="1000" dirty="0"/>
              <a:t> </a:t>
            </a:r>
          </a:p>
        </p:txBody>
      </p:sp>
      <p:sp>
        <p:nvSpPr>
          <p:cNvPr id="4" name="Slide Number Placeholder 3"/>
          <p:cNvSpPr>
            <a:spLocks noGrp="1"/>
          </p:cNvSpPr>
          <p:nvPr>
            <p:ph type="sldNum" sz="quarter" idx="10"/>
          </p:nvPr>
        </p:nvSpPr>
        <p:spPr/>
        <p:txBody>
          <a:bodyPr/>
          <a:lstStyle/>
          <a:p>
            <a:fld id="{772480F6-0989-4748-8ACB-783338EB9C34}" type="slidenum">
              <a:rPr lang="en-US" smtClean="0"/>
              <a:t>5</a:t>
            </a:fld>
            <a:endParaRPr lang="en-US"/>
          </a:p>
        </p:txBody>
      </p:sp>
    </p:spTree>
    <p:extLst>
      <p:ext uri="{BB962C8B-B14F-4D97-AF65-F5344CB8AC3E}">
        <p14:creationId xmlns:p14="http://schemas.microsoft.com/office/powerpoint/2010/main" val="18429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currently</a:t>
            </a:r>
            <a:r>
              <a:rPr lang="en-US" baseline="0" dirty="0" smtClean="0"/>
              <a:t> using Penn State Box for the assessment process. If you are a program coordinator or director of graduate studies you should have access to that folder. It contains resources – guidelines, rubrics, etc., - and report templates and examples.  If you do not have access, please let us know.</a:t>
            </a:r>
          </a:p>
        </p:txBody>
      </p:sp>
      <p:sp>
        <p:nvSpPr>
          <p:cNvPr id="4" name="Slide Number Placeholder 3"/>
          <p:cNvSpPr>
            <a:spLocks noGrp="1"/>
          </p:cNvSpPr>
          <p:nvPr>
            <p:ph type="sldNum" sz="quarter" idx="10"/>
          </p:nvPr>
        </p:nvSpPr>
        <p:spPr/>
        <p:txBody>
          <a:bodyPr/>
          <a:lstStyle/>
          <a:p>
            <a:fld id="{772480F6-0989-4748-8ACB-783338EB9C34}" type="slidenum">
              <a:rPr lang="en-US" smtClean="0"/>
              <a:t>6</a:t>
            </a:fld>
            <a:endParaRPr lang="en-US"/>
          </a:p>
        </p:txBody>
      </p:sp>
    </p:spTree>
    <p:extLst>
      <p:ext uri="{BB962C8B-B14F-4D97-AF65-F5344CB8AC3E}">
        <p14:creationId xmlns:p14="http://schemas.microsoft.com/office/powerpoint/2010/main" val="2971386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sz="1000" dirty="0" smtClean="0"/>
              <a:t>The assessment process begins with the end - establishing </a:t>
            </a:r>
            <a:r>
              <a:rPr lang="en-US" sz="1000" dirty="0"/>
              <a:t>clear and measurable learning objectives that describe the knowledge and skills that you expect of your students at the time of graduation. </a:t>
            </a:r>
            <a:r>
              <a:rPr lang="en-US" sz="1000" dirty="0" smtClean="0"/>
              <a:t>The </a:t>
            </a:r>
            <a:r>
              <a:rPr lang="en-US" sz="1000" dirty="0"/>
              <a:t>phrasing of these is very important – </a:t>
            </a:r>
            <a:r>
              <a:rPr lang="en-US" sz="1000" dirty="0" smtClean="0"/>
              <a:t>these</a:t>
            </a:r>
            <a:r>
              <a:rPr lang="en-US" sz="1000" baseline="0" dirty="0" smtClean="0"/>
              <a:t> statements </a:t>
            </a:r>
            <a:r>
              <a:rPr lang="en-US" sz="1000" dirty="0" smtClean="0"/>
              <a:t>should </a:t>
            </a:r>
            <a:r>
              <a:rPr lang="en-US" sz="1000" dirty="0"/>
              <a:t>be written so that it is easy to tell how you will know if students have met them. </a:t>
            </a:r>
            <a:r>
              <a:rPr lang="en-US" sz="1000" dirty="0" smtClean="0"/>
              <a:t>Additional</a:t>
            </a:r>
            <a:r>
              <a:rPr lang="en-US" sz="1000" baseline="0" dirty="0" smtClean="0"/>
              <a:t> information about how to write these statements is in your box folder. Once the program objectives are written, the faculty create a c</a:t>
            </a:r>
            <a:r>
              <a:rPr lang="en-US" sz="1000" dirty="0" smtClean="0"/>
              <a:t>urriculum map,</a:t>
            </a:r>
            <a:r>
              <a:rPr lang="en-US" sz="1000" baseline="0" dirty="0" smtClean="0"/>
              <a:t> which indicates the courses or experiences that align with each objective and at which level (introductory, practice, mastery).</a:t>
            </a:r>
          </a:p>
          <a:p>
            <a:pPr marL="232943" indent="-232943">
              <a:buAutoNum type="arabicPeriod"/>
            </a:pPr>
            <a:r>
              <a:rPr lang="en-US" sz="1000" dirty="0" smtClean="0"/>
              <a:t>The program learning objectives</a:t>
            </a:r>
            <a:r>
              <a:rPr lang="en-US" sz="1000" baseline="0" dirty="0" smtClean="0"/>
              <a:t> and curriculum map form the foundation for an assessment plan. They only need to be done once, though it is possible they may be adjusted over time based on assessment results. To develop a plan, choose a learning objective to assess and hold a discussion with faculty about any learning concerns or questions around that particular objective. For example, </a:t>
            </a:r>
            <a:r>
              <a:rPr lang="en-US" sz="1000" dirty="0" smtClean="0"/>
              <a:t> for a knowledge</a:t>
            </a:r>
            <a:r>
              <a:rPr lang="en-US" sz="1000" baseline="0" dirty="0" smtClean="0"/>
              <a:t> objective, </a:t>
            </a:r>
            <a:r>
              <a:rPr lang="en-US" sz="1000" dirty="0" smtClean="0"/>
              <a:t>faculty may have </a:t>
            </a:r>
            <a:r>
              <a:rPr lang="en-US" sz="1000" dirty="0"/>
              <a:t>noticed that students are not entering 400 level courses with the knowledge needed to succeed in the </a:t>
            </a:r>
            <a:r>
              <a:rPr lang="en-US" sz="1000" dirty="0" smtClean="0"/>
              <a:t>course? Or </a:t>
            </a:r>
            <a:r>
              <a:rPr lang="en-US" sz="1000" dirty="0"/>
              <a:t>maybe there are no specific concerns but faculty want to know if students are able to think critically when they </a:t>
            </a:r>
            <a:r>
              <a:rPr lang="en-US" sz="1000" dirty="0" smtClean="0"/>
              <a:t>graduate.</a:t>
            </a:r>
          </a:p>
          <a:p>
            <a:pPr marL="232943" indent="-232943">
              <a:buAutoNum type="arabicPeriod"/>
            </a:pPr>
            <a:r>
              <a:rPr lang="en-US" sz="1000" dirty="0" smtClean="0"/>
              <a:t>Once you know the learning objective and learning issue, you will be able to develop a plan – choose an appropriate measure and method of assessment. If you are interested in determining whether</a:t>
            </a:r>
            <a:r>
              <a:rPr lang="en-US" sz="1000" baseline="0" dirty="0" smtClean="0"/>
              <a:t> or not students have the necessary k</a:t>
            </a:r>
            <a:r>
              <a:rPr lang="en-US" sz="1000" dirty="0" smtClean="0"/>
              <a:t>nowledge to succeed in a 400 level course,</a:t>
            </a:r>
            <a:r>
              <a:rPr lang="en-US" sz="1000" baseline="0" dirty="0" smtClean="0"/>
              <a:t> you will want to administer a pre-test at the beginning of the </a:t>
            </a:r>
            <a:r>
              <a:rPr lang="en-US" sz="1000" dirty="0" smtClean="0"/>
              <a:t>course or courses. If you are interested in critical thinking, a capstone project may be the best assessment</a:t>
            </a:r>
            <a:r>
              <a:rPr lang="en-US" sz="1000" baseline="0" dirty="0" smtClean="0"/>
              <a:t> measure</a:t>
            </a:r>
            <a:r>
              <a:rPr lang="en-US" sz="1000" dirty="0" smtClean="0"/>
              <a:t>.</a:t>
            </a:r>
          </a:p>
          <a:p>
            <a:pPr marL="232943" indent="-232943">
              <a:buAutoNum type="arabicPeriod"/>
            </a:pPr>
            <a:r>
              <a:rPr lang="en-US" sz="1000" dirty="0" smtClean="0"/>
              <a:t>Now you are ready to collect evidence in the most appropriate semester,</a:t>
            </a:r>
            <a:r>
              <a:rPr lang="en-US" sz="1000" baseline="0" dirty="0" smtClean="0"/>
              <a:t> or even multiple semesters.</a:t>
            </a:r>
          </a:p>
          <a:p>
            <a:pPr marL="232943" indent="-232943">
              <a:buAutoNum type="arabicPeriod"/>
            </a:pPr>
            <a:r>
              <a:rPr lang="en-US" sz="1000" dirty="0" smtClean="0"/>
              <a:t>Faculty review assessment results together and, if necessary, determine</a:t>
            </a:r>
            <a:r>
              <a:rPr lang="en-US" sz="1000" baseline="0" dirty="0" smtClean="0"/>
              <a:t> why students did not meet the objective – the program structure, the way the assignment or rubric was written, the student characteristics, or the study design? A determination of the reason for low performance leads to actions that changes that could be implemented to improve student learning in the program.</a:t>
            </a:r>
          </a:p>
          <a:p>
            <a:pPr marL="232943" indent="-232943">
              <a:buAutoNum type="arabicPeriod"/>
            </a:pPr>
            <a:r>
              <a:rPr lang="en-US" sz="1000" dirty="0" smtClean="0"/>
              <a:t>Next, </a:t>
            </a:r>
            <a:r>
              <a:rPr lang="en-US" sz="1000" dirty="0"/>
              <a:t>you submit your report to us – providing the information we need to give useful </a:t>
            </a:r>
            <a:r>
              <a:rPr lang="en-US" sz="1000" dirty="0" smtClean="0"/>
              <a:t>feedback.</a:t>
            </a:r>
          </a:p>
          <a:p>
            <a:pPr marL="232943" indent="-232943">
              <a:buAutoNum type="arabicPeriod"/>
            </a:pPr>
            <a:r>
              <a:rPr lang="en-US" sz="1000" dirty="0" smtClean="0"/>
              <a:t>During </a:t>
            </a:r>
            <a:r>
              <a:rPr lang="en-US" sz="1000" dirty="0"/>
              <a:t>the following semesters, you may implement </a:t>
            </a:r>
            <a:r>
              <a:rPr lang="en-US" sz="1000" dirty="0" smtClean="0"/>
              <a:t>changes</a:t>
            </a:r>
          </a:p>
          <a:p>
            <a:pPr marL="232943" indent="-232943">
              <a:buAutoNum type="arabicPeriod"/>
            </a:pPr>
            <a:r>
              <a:rPr lang="en-US" sz="1000" dirty="0" smtClean="0"/>
              <a:t>Ideally,</a:t>
            </a:r>
            <a:r>
              <a:rPr lang="en-US" sz="1000" baseline="0" dirty="0" smtClean="0"/>
              <a:t> if you implement changes, you should re-assess to determine whether or not the changes made a difference. </a:t>
            </a:r>
            <a:endParaRPr lang="en-US" sz="1000" dirty="0"/>
          </a:p>
          <a:p>
            <a:endParaRPr lang="en-US" sz="1000" dirty="0"/>
          </a:p>
        </p:txBody>
      </p:sp>
      <p:sp>
        <p:nvSpPr>
          <p:cNvPr id="4" name="Slide Number Placeholder 3"/>
          <p:cNvSpPr>
            <a:spLocks noGrp="1"/>
          </p:cNvSpPr>
          <p:nvPr>
            <p:ph type="sldNum" sz="quarter" idx="10"/>
          </p:nvPr>
        </p:nvSpPr>
        <p:spPr/>
        <p:txBody>
          <a:bodyPr/>
          <a:lstStyle/>
          <a:p>
            <a:fld id="{772480F6-0989-4748-8ACB-783338EB9C34}" type="slidenum">
              <a:rPr lang="en-US" smtClean="0"/>
              <a:t>7</a:t>
            </a:fld>
            <a:endParaRPr lang="en-US"/>
          </a:p>
        </p:txBody>
      </p:sp>
    </p:spTree>
    <p:extLst>
      <p:ext uri="{BB962C8B-B14F-4D97-AF65-F5344CB8AC3E}">
        <p14:creationId xmlns:p14="http://schemas.microsoft.com/office/powerpoint/2010/main" val="165944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a:p>
            <a:r>
              <a:rPr lang="en-US" sz="1000" dirty="0" smtClean="0"/>
              <a:t>Steps 1,</a:t>
            </a:r>
            <a:r>
              <a:rPr lang="en-US" sz="1000" baseline="0" dirty="0" smtClean="0"/>
              <a:t> 2 and 3 make up the assessment plan. If you have not done one before you will complete the 2</a:t>
            </a:r>
            <a:r>
              <a:rPr lang="en-US" sz="1000" baseline="30000" dirty="0" smtClean="0"/>
              <a:t>nd</a:t>
            </a:r>
            <a:r>
              <a:rPr lang="en-US" sz="1000" baseline="0" dirty="0" smtClean="0"/>
              <a:t> part of the report template and submit it on June 30</a:t>
            </a:r>
            <a:r>
              <a:rPr lang="en-US" sz="1000" baseline="30000" dirty="0" smtClean="0"/>
              <a:t>th</a:t>
            </a:r>
            <a:r>
              <a:rPr lang="en-US" sz="1000" baseline="0" dirty="0" smtClean="0"/>
              <a:t>. </a:t>
            </a:r>
            <a:endParaRPr lang="en-US" sz="1000" dirty="0"/>
          </a:p>
          <a:p>
            <a:r>
              <a:rPr lang="en-US" sz="1000" dirty="0" smtClean="0"/>
              <a:t>Steps 4</a:t>
            </a:r>
            <a:r>
              <a:rPr lang="en-US" sz="1000" baseline="0" dirty="0" smtClean="0"/>
              <a:t> and </a:t>
            </a:r>
            <a:r>
              <a:rPr lang="en-US" sz="1000" dirty="0" smtClean="0"/>
              <a:t>5 make up the assessment report, which is the first part of the report </a:t>
            </a:r>
            <a:endParaRPr lang="en-US" sz="1000" dirty="0"/>
          </a:p>
          <a:p>
            <a:r>
              <a:rPr lang="en-US" sz="1000" dirty="0" smtClean="0"/>
              <a:t>Steps 6 and</a:t>
            </a:r>
            <a:r>
              <a:rPr lang="en-US" sz="1000" baseline="0" dirty="0" smtClean="0"/>
              <a:t> 7, if needed, would be reported on the following year.</a:t>
            </a:r>
          </a:p>
          <a:p>
            <a:r>
              <a:rPr lang="en-US" sz="1000" baseline="0" dirty="0" smtClean="0"/>
              <a:t>This year we have added a place to indicate why you did not collect data this year and explain why (e.g. no graduates, a small number of students). Even if you have nothing to report, please submit a report and explain why</a:t>
            </a:r>
            <a:r>
              <a:rPr lang="en-US" sz="1000" baseline="0" smtClean="0"/>
              <a:t>. </a:t>
            </a:r>
            <a:endParaRPr lang="en-US" sz="1000" dirty="0"/>
          </a:p>
        </p:txBody>
      </p:sp>
      <p:sp>
        <p:nvSpPr>
          <p:cNvPr id="4" name="Slide Number Placeholder 3"/>
          <p:cNvSpPr>
            <a:spLocks noGrp="1"/>
          </p:cNvSpPr>
          <p:nvPr>
            <p:ph type="sldNum" sz="quarter" idx="10"/>
          </p:nvPr>
        </p:nvSpPr>
        <p:spPr/>
        <p:txBody>
          <a:bodyPr/>
          <a:lstStyle/>
          <a:p>
            <a:fld id="{772480F6-0989-4748-8ACB-783338EB9C34}" type="slidenum">
              <a:rPr lang="en-US" smtClean="0"/>
              <a:t>8</a:t>
            </a:fld>
            <a:endParaRPr lang="en-US"/>
          </a:p>
        </p:txBody>
      </p:sp>
    </p:spTree>
    <p:extLst>
      <p:ext uri="{BB962C8B-B14F-4D97-AF65-F5344CB8AC3E}">
        <p14:creationId xmlns:p14="http://schemas.microsoft.com/office/powerpoint/2010/main" val="303384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slide</a:t>
            </a:r>
            <a:r>
              <a:rPr lang="en-US" b="0" baseline="0" dirty="0" smtClean="0"/>
              <a:t> shows a portion of the revised report template. </a:t>
            </a:r>
            <a:r>
              <a:rPr lang="en-US" b="0" dirty="0" smtClean="0"/>
              <a:t>We</a:t>
            </a:r>
            <a:r>
              <a:rPr lang="en-US" b="0" baseline="0" dirty="0" smtClean="0"/>
              <a:t> have modified the report template by requesting additional information about how you would categorize the learning objective you are assessing and the measure used to assess it. We have also added questions related to changes you might have made and the impact of those changes on student learning. The first part of the report documents the evidence found during the past academic year. The second part of the report is an assessment plan for the following academic year.</a:t>
            </a:r>
            <a:endParaRPr lang="en-US" b="0" dirty="0"/>
          </a:p>
        </p:txBody>
      </p:sp>
      <p:sp>
        <p:nvSpPr>
          <p:cNvPr id="4" name="Slide Number Placeholder 3"/>
          <p:cNvSpPr>
            <a:spLocks noGrp="1"/>
          </p:cNvSpPr>
          <p:nvPr>
            <p:ph type="sldNum" sz="quarter" idx="10"/>
          </p:nvPr>
        </p:nvSpPr>
        <p:spPr/>
        <p:txBody>
          <a:bodyPr/>
          <a:lstStyle/>
          <a:p>
            <a:fld id="{772480F6-0989-4748-8ACB-783338EB9C34}" type="slidenum">
              <a:rPr lang="en-US" smtClean="0"/>
              <a:t>9</a:t>
            </a:fld>
            <a:endParaRPr lang="en-US"/>
          </a:p>
        </p:txBody>
      </p:sp>
    </p:spTree>
    <p:extLst>
      <p:ext uri="{BB962C8B-B14F-4D97-AF65-F5344CB8AC3E}">
        <p14:creationId xmlns:p14="http://schemas.microsoft.com/office/powerpoint/2010/main" val="412226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06FB4-100E-904D-BC9D-7C58145D6E9A}"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3494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06FB4-100E-904D-BC9D-7C58145D6E9A}"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96683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06FB4-100E-904D-BC9D-7C58145D6E9A}"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77958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06FB4-100E-904D-BC9D-7C58145D6E9A}"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BDC5-7E89-B341-8DFC-A729978A81BA}" type="slidenum">
              <a:rPr lang="en-US" smtClean="0"/>
              <a:t>‹#›</a:t>
            </a:fld>
            <a:endParaRPr lang="en-US"/>
          </a:p>
        </p:txBody>
      </p:sp>
      <p:grpSp>
        <p:nvGrpSpPr>
          <p:cNvPr id="8" name="Group 7"/>
          <p:cNvGrpSpPr/>
          <p:nvPr userDrawn="1"/>
        </p:nvGrpSpPr>
        <p:grpSpPr>
          <a:xfrm>
            <a:off x="575067" y="5798109"/>
            <a:ext cx="7146533" cy="719390"/>
            <a:chOff x="144761" y="5910010"/>
            <a:chExt cx="7146533" cy="719390"/>
          </a:xfrm>
        </p:grpSpPr>
        <p:grpSp>
          <p:nvGrpSpPr>
            <p:cNvPr id="9" name="Group 8"/>
            <p:cNvGrpSpPr/>
            <p:nvPr userDrawn="1"/>
          </p:nvGrpSpPr>
          <p:grpSpPr>
            <a:xfrm>
              <a:off x="144761" y="5910010"/>
              <a:ext cx="7146533" cy="719390"/>
              <a:chOff x="144761" y="5910010"/>
              <a:chExt cx="7146533" cy="71939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61" y="5910010"/>
                <a:ext cx="2188654" cy="719390"/>
              </a:xfrm>
              <a:prstGeom prst="rect">
                <a:avLst/>
              </a:prstGeom>
            </p:spPr>
          </p:pic>
          <p:sp>
            <p:nvSpPr>
              <p:cNvPr id="12" name="Text Box 2" title="Office of Planning and Institutional Assessment"/>
              <p:cNvSpPr txBox="1">
                <a:spLocks noChangeArrowheads="1"/>
              </p:cNvSpPr>
              <p:nvPr userDrawn="1"/>
            </p:nvSpPr>
            <p:spPr bwMode="auto">
              <a:xfrm>
                <a:off x="2475001" y="5913133"/>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dirty="0">
                    <a:solidFill>
                      <a:srgbClr val="2D4660"/>
                    </a:solidFill>
                    <a:ea typeface="Calibri" panose="020F0502020204030204" pitchFamily="34" charset="0"/>
                    <a:cs typeface="Times New Roman" panose="02020603050405020304" pitchFamily="18" charset="0"/>
                  </a:rPr>
                  <a:t> </a:t>
                </a:r>
                <a:endParaRPr lang="en-US" sz="1100" dirty="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dirty="0" smtClean="0">
                    <a:solidFill>
                      <a:srgbClr val="2D4660"/>
                    </a:solidFill>
                    <a:ea typeface="Calibri" panose="020F0502020204030204" pitchFamily="34" charset="0"/>
                    <a:cs typeface="Times New Roman" panose="02020603050405020304" pitchFamily="18" charset="0"/>
                  </a:rPr>
                  <a:t>Office of Planning and Assessment</a:t>
                </a:r>
                <a:endParaRPr lang="en-US" sz="1400" b="1" dirty="0">
                  <a:solidFill>
                    <a:prstClr val="black"/>
                  </a:solidFill>
                  <a:ea typeface="Calibri" panose="020F0502020204030204" pitchFamily="34" charset="0"/>
                  <a:cs typeface="Times New Roman" panose="02020603050405020304" pitchFamily="18" charset="0"/>
                </a:endParaRPr>
              </a:p>
            </p:txBody>
          </p:sp>
        </p:grpSp>
        <p:cxnSp>
          <p:nvCxnSpPr>
            <p:cNvPr id="10" name="Straight Connector 9"/>
            <p:cNvCxnSpPr/>
            <p:nvPr userDrawn="1"/>
          </p:nvCxnSpPr>
          <p:spPr>
            <a:xfrm>
              <a:off x="2475001" y="5976982"/>
              <a:ext cx="0" cy="35485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996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06FB4-100E-904D-BC9D-7C58145D6E9A}"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59041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06FB4-100E-904D-BC9D-7C58145D6E9A}"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69879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06FB4-100E-904D-BC9D-7C58145D6E9A}"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79318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06FB4-100E-904D-BC9D-7C58145D6E9A}"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59633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06FB4-100E-904D-BC9D-7C58145D6E9A}"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16551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06FB4-100E-904D-BC9D-7C58145D6E9A}"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59607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06FB4-100E-904D-BC9D-7C58145D6E9A}"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BDC5-7E89-B341-8DFC-A729978A81BA}" type="slidenum">
              <a:rPr lang="en-US" smtClean="0"/>
              <a:t>‹#›</a:t>
            </a:fld>
            <a:endParaRPr lang="en-US"/>
          </a:p>
        </p:txBody>
      </p:sp>
    </p:spTree>
    <p:extLst>
      <p:ext uri="{BB962C8B-B14F-4D97-AF65-F5344CB8AC3E}">
        <p14:creationId xmlns:p14="http://schemas.microsoft.com/office/powerpoint/2010/main" val="102390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06FB4-100E-904D-BC9D-7C58145D6E9A}"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BDC5-7E89-B341-8DFC-A729978A81BA}" type="slidenum">
              <a:rPr lang="en-US" smtClean="0"/>
              <a:t>‹#›</a:t>
            </a:fld>
            <a:endParaRPr lang="en-US"/>
          </a:p>
        </p:txBody>
      </p:sp>
    </p:spTree>
    <p:extLst>
      <p:ext uri="{BB962C8B-B14F-4D97-AF65-F5344CB8AC3E}">
        <p14:creationId xmlns:p14="http://schemas.microsoft.com/office/powerpoint/2010/main" val="1351331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www.opa.psu.edu/learning-outcomes-assessment/collegecampus-liaison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Event Title"/>
          <p:cNvSpPr>
            <a:spLocks noGrp="1"/>
          </p:cNvSpPr>
          <p:nvPr>
            <p:ph type="ctrTitle"/>
          </p:nvPr>
        </p:nvSpPr>
        <p:spPr>
          <a:xfrm>
            <a:off x="1524000" y="852925"/>
            <a:ext cx="9144000" cy="3009900"/>
          </a:xfrm>
        </p:spPr>
        <p:txBody>
          <a:bodyPr>
            <a:normAutofit fontScale="90000"/>
          </a:bodyPr>
          <a:lstStyle/>
          <a:p>
            <a:r>
              <a:rPr lang="en-US" sz="4400" b="1" dirty="0" smtClean="0">
                <a:latin typeface="+mn-lt"/>
              </a:rPr>
              <a:t>Learning Outcomes Assessment</a:t>
            </a:r>
            <a:br>
              <a:rPr lang="en-US" sz="4400" b="1" dirty="0" smtClean="0">
                <a:latin typeface="+mn-lt"/>
              </a:rPr>
            </a:br>
            <a:r>
              <a:rPr lang="en-US" sz="4400" b="1" dirty="0" smtClean="0">
                <a:latin typeface="+mn-lt"/>
              </a:rPr>
              <a:t>at Penn State</a:t>
            </a:r>
            <a:br>
              <a:rPr lang="en-US" sz="4400" b="1" dirty="0" smtClean="0">
                <a:latin typeface="+mn-lt"/>
              </a:rPr>
            </a:br>
            <a:r>
              <a:rPr lang="en-US" sz="4400" b="1" dirty="0" smtClean="0">
                <a:latin typeface="+mn-lt"/>
              </a:rPr>
              <a:t>Review and </a:t>
            </a:r>
            <a:r>
              <a:rPr lang="en-US" sz="4400" b="1" dirty="0" smtClean="0">
                <a:latin typeface="+mn-lt"/>
              </a:rPr>
              <a:t>Update</a:t>
            </a:r>
            <a:r>
              <a:rPr lang="en-US" sz="4000" dirty="0">
                <a:latin typeface="+mn-lt"/>
              </a:rPr>
              <a:t/>
            </a:r>
            <a:br>
              <a:rPr lang="en-US" sz="4000" dirty="0">
                <a:latin typeface="+mn-lt"/>
              </a:rPr>
            </a:br>
            <a:r>
              <a:rPr lang="en-US" sz="4000" dirty="0">
                <a:latin typeface="+mn-lt"/>
              </a:rPr>
              <a:t/>
            </a:r>
            <a:br>
              <a:rPr lang="en-US" sz="4000" dirty="0">
                <a:latin typeface="+mn-lt"/>
              </a:rPr>
            </a:br>
            <a:r>
              <a:rPr lang="en-US" sz="3600" dirty="0" smtClean="0">
                <a:latin typeface="+mn-lt"/>
              </a:rPr>
              <a:t>Office of Planning and </a:t>
            </a:r>
            <a:r>
              <a:rPr lang="en-US" sz="3600" dirty="0" smtClean="0">
                <a:latin typeface="+mn-lt"/>
              </a:rPr>
              <a:t>Assessment</a:t>
            </a:r>
            <a:r>
              <a:rPr lang="en-US" sz="4000" dirty="0">
                <a:latin typeface="+mn-lt"/>
              </a:rPr>
              <a:t/>
            </a:r>
            <a:br>
              <a:rPr lang="en-US" sz="4000" dirty="0">
                <a:latin typeface="+mn-lt"/>
              </a:rPr>
            </a:br>
            <a:endParaRPr lang="en-US" sz="4000" dirty="0">
              <a:latin typeface="+mn-lt"/>
            </a:endParaRPr>
          </a:p>
        </p:txBody>
      </p:sp>
      <p:sp>
        <p:nvSpPr>
          <p:cNvPr id="3" name="Event Time and Date"/>
          <p:cNvSpPr>
            <a:spLocks noGrp="1"/>
          </p:cNvSpPr>
          <p:nvPr>
            <p:ph type="subTitle" idx="1"/>
          </p:nvPr>
        </p:nvSpPr>
        <p:spPr>
          <a:xfrm>
            <a:off x="1544637" y="4084079"/>
            <a:ext cx="9144000" cy="1655762"/>
          </a:xfrm>
        </p:spPr>
        <p:txBody>
          <a:bodyPr>
            <a:normAutofit lnSpcReduction="10000"/>
          </a:bodyPr>
          <a:lstStyle/>
          <a:p>
            <a:r>
              <a:rPr lang="en-US" dirty="0" smtClean="0"/>
              <a:t>February 28, 2018</a:t>
            </a:r>
          </a:p>
          <a:p>
            <a:r>
              <a:rPr lang="en-US" dirty="0" smtClean="0"/>
              <a:t>12 – 1 pm</a:t>
            </a:r>
          </a:p>
          <a:p>
            <a:endParaRPr lang="en-US" dirty="0"/>
          </a:p>
          <a:p>
            <a:r>
              <a:rPr lang="en-US" b="1" dirty="0" smtClean="0">
                <a:solidFill>
                  <a:srgbClr val="C00000"/>
                </a:solidFill>
              </a:rPr>
              <a:t>*This session is being recorded</a:t>
            </a:r>
          </a:p>
        </p:txBody>
      </p:sp>
      <p:grpSp>
        <p:nvGrpSpPr>
          <p:cNvPr id="10" name="Penn State OPA Logo" descr="Office of the President Logo" title="Penn State OPA Loga"/>
          <p:cNvGrpSpPr/>
          <p:nvPr/>
        </p:nvGrpSpPr>
        <p:grpSpPr>
          <a:xfrm>
            <a:off x="1" y="5798109"/>
            <a:ext cx="12192000" cy="1059891"/>
            <a:chOff x="1" y="5798109"/>
            <a:chExt cx="12192000" cy="1059891"/>
          </a:xfrm>
        </p:grpSpPr>
        <p:sp>
          <p:nvSpPr>
            <p:cNvPr id="4" name="Penn State Blue Footer - Logo"/>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pic>
          <p:nvPicPr>
            <p:cNvPr id="6" name="Penn State - Logo" descr="Office of the President Logo" title="Penn State OPA Log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917" y="5798109"/>
              <a:ext cx="2188654" cy="719390"/>
            </a:xfrm>
            <a:prstGeom prst="rect">
              <a:avLst/>
            </a:prstGeom>
          </p:spPr>
        </p:pic>
        <p:sp>
          <p:nvSpPr>
            <p:cNvPr id="7" name="Office Title - Logo" title="Office of Planning and Institutional Assessment"/>
            <p:cNvSpPr txBox="1">
              <a:spLocks noChangeArrowheads="1"/>
            </p:cNvSpPr>
            <p:nvPr userDrawn="1"/>
          </p:nvSpPr>
          <p:spPr bwMode="auto">
            <a:xfrm>
              <a:off x="2848157" y="5801232"/>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dirty="0">
                  <a:solidFill>
                    <a:srgbClr val="2D4660"/>
                  </a:solidFill>
                  <a:ea typeface="Calibri" panose="020F0502020204030204" pitchFamily="34" charset="0"/>
                  <a:cs typeface="Times New Roman" panose="02020603050405020304" pitchFamily="18" charset="0"/>
                </a:rPr>
                <a:t> </a:t>
              </a:r>
              <a:endParaRPr lang="en-US" sz="1100" dirty="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dirty="0" smtClean="0">
                  <a:solidFill>
                    <a:srgbClr val="2D4660"/>
                  </a:solidFill>
                  <a:ea typeface="Calibri" panose="020F0502020204030204" pitchFamily="34" charset="0"/>
                  <a:cs typeface="Times New Roman" panose="02020603050405020304" pitchFamily="18" charset="0"/>
                </a:rPr>
                <a:t>Office of Planning and Assessment</a:t>
              </a:r>
              <a:endParaRPr lang="en-US" sz="1400" b="1" dirty="0">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70893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hat are others assessing and how are they doing it?"/>
          <p:cNvSpPr>
            <a:spLocks noGrp="1"/>
          </p:cNvSpPr>
          <p:nvPr>
            <p:ph type="title"/>
          </p:nvPr>
        </p:nvSpPr>
        <p:spPr>
          <a:xfrm>
            <a:off x="389330" y="500062"/>
            <a:ext cx="11616933" cy="2852737"/>
          </a:xfrm>
        </p:spPr>
        <p:txBody>
          <a:bodyPr>
            <a:normAutofit/>
          </a:bodyPr>
          <a:lstStyle/>
          <a:p>
            <a:pPr algn="ctr"/>
            <a:r>
              <a:rPr lang="en-US" sz="4000" b="1" dirty="0" smtClean="0"/>
              <a:t>What are others assessing and how?</a:t>
            </a:r>
            <a:endParaRPr lang="en-US" sz="4000" b="1" dirty="0"/>
          </a:p>
        </p:txBody>
      </p:sp>
      <p:grpSp>
        <p:nvGrpSpPr>
          <p:cNvPr id="9" name="Penn State OPA Logo" descr="Office of the President Logo" title="Penn State OPA Loga"/>
          <p:cNvGrpSpPr/>
          <p:nvPr/>
        </p:nvGrpSpPr>
        <p:grpSpPr>
          <a:xfrm>
            <a:off x="0" y="5798186"/>
            <a:ext cx="12192000" cy="1059814"/>
            <a:chOff x="0" y="0"/>
            <a:chExt cx="12192000" cy="1059891"/>
          </a:xfrm>
        </p:grpSpPr>
        <p:sp>
          <p:nvSpPr>
            <p:cNvPr id="10"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enn State - Logo" descr="Office of the President Logo" title="Penn State OPA Log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2"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702882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52400" y="66187"/>
            <a:ext cx="10515600" cy="1325563"/>
          </a:xfrm>
        </p:spPr>
        <p:txBody>
          <a:bodyPr/>
          <a:lstStyle/>
          <a:p>
            <a:r>
              <a:rPr lang="en-US" dirty="0" smtClean="0"/>
              <a:t>Report</a:t>
            </a:r>
            <a:r>
              <a:rPr lang="en-US" baseline="0" dirty="0" smtClean="0"/>
              <a:t> Submissions</a:t>
            </a:r>
            <a:endParaRPr lang="en-US" dirty="0"/>
          </a:p>
        </p:txBody>
      </p:sp>
      <p:graphicFrame>
        <p:nvGraphicFramePr>
          <p:cNvPr id="13" name="Table 12" descr="Program types and the number of programs in each and the rate of submission.  Baccalaureate and Graduate programs submission rates average at 75%. " title="Assessment Report Submission Rates "/>
          <p:cNvGraphicFramePr>
            <a:graphicFrameLocks noGrp="1"/>
          </p:cNvGraphicFramePr>
          <p:nvPr>
            <p:extLst>
              <p:ext uri="{D42A27DB-BD31-4B8C-83A1-F6EECF244321}">
                <p14:modId xmlns:p14="http://schemas.microsoft.com/office/powerpoint/2010/main" val="2442851739"/>
              </p:ext>
            </p:extLst>
          </p:nvPr>
        </p:nvGraphicFramePr>
        <p:xfrm>
          <a:off x="838200" y="972273"/>
          <a:ext cx="10172700" cy="4096413"/>
        </p:xfrm>
        <a:graphic>
          <a:graphicData uri="http://schemas.openxmlformats.org/drawingml/2006/table">
            <a:tbl>
              <a:tblPr firstRow="1" bandRow="1">
                <a:tableStyleId>{5C22544A-7EE6-4342-B048-85BDC9FD1C3A}</a:tableStyleId>
              </a:tblPr>
              <a:tblGrid>
                <a:gridCol w="3733801"/>
                <a:gridCol w="3047999"/>
                <a:gridCol w="3390900"/>
              </a:tblGrid>
              <a:tr h="774991">
                <a:tc gridSpan="3">
                  <a:txBody>
                    <a:bodyPr/>
                    <a:lstStyle/>
                    <a:p>
                      <a:pPr algn="ctr"/>
                      <a:r>
                        <a:rPr lang="en-US" sz="3200" dirty="0" smtClean="0"/>
                        <a:t>Rates of Assessment Report Submissions</a:t>
                      </a:r>
                      <a:endParaRPr lang="en-US" sz="3200" dirty="0"/>
                    </a:p>
                  </a:txBody>
                  <a:tcPr/>
                </a:tc>
                <a:tc hMerge="1">
                  <a:txBody>
                    <a:bodyPr/>
                    <a:lstStyle/>
                    <a:p>
                      <a:endParaRPr lang="en-US"/>
                    </a:p>
                  </a:txBody>
                  <a:tcPr/>
                </a:tc>
                <a:tc hMerge="1">
                  <a:txBody>
                    <a:bodyPr/>
                    <a:lstStyle/>
                    <a:p>
                      <a:endParaRPr lang="en-US" dirty="0"/>
                    </a:p>
                  </a:txBody>
                  <a:tcPr/>
                </a:tc>
              </a:tr>
              <a:tr h="1076959">
                <a:tc>
                  <a:txBody>
                    <a:bodyPr/>
                    <a:lstStyle/>
                    <a:p>
                      <a:pPr algn="ctr"/>
                      <a:r>
                        <a:rPr lang="en-US" sz="3200" dirty="0" smtClean="0"/>
                        <a:t>Program Type</a:t>
                      </a:r>
                      <a:endParaRPr lang="en-US" sz="3200" dirty="0"/>
                    </a:p>
                  </a:txBody>
                  <a:tcPr/>
                </a:tc>
                <a:tc>
                  <a:txBody>
                    <a:bodyPr/>
                    <a:lstStyle/>
                    <a:p>
                      <a:pPr algn="ctr"/>
                      <a:r>
                        <a:rPr lang="en-US" sz="3200" dirty="0" smtClean="0"/>
                        <a:t>Number of programs</a:t>
                      </a:r>
                      <a:endParaRPr lang="en-US" sz="3200" dirty="0"/>
                    </a:p>
                  </a:txBody>
                  <a:tcPr/>
                </a:tc>
                <a:tc>
                  <a:txBody>
                    <a:bodyPr/>
                    <a:lstStyle/>
                    <a:p>
                      <a:pPr algn="ctr"/>
                      <a:r>
                        <a:rPr lang="en-US" sz="3200" dirty="0" smtClean="0"/>
                        <a:t>% 16-17 Report Submissions</a:t>
                      </a:r>
                      <a:endParaRPr lang="en-US" sz="3200" dirty="0"/>
                    </a:p>
                  </a:txBody>
                  <a:tcPr/>
                </a:tc>
              </a:tr>
              <a:tr h="694481">
                <a:tc>
                  <a:txBody>
                    <a:bodyPr/>
                    <a:lstStyle/>
                    <a:p>
                      <a:r>
                        <a:rPr lang="en-US" sz="3200" dirty="0" smtClean="0"/>
                        <a:t>Baccalaureate</a:t>
                      </a:r>
                      <a:endParaRPr lang="en-US" sz="3200" dirty="0"/>
                    </a:p>
                  </a:txBody>
                  <a:tcPr/>
                </a:tc>
                <a:tc>
                  <a:txBody>
                    <a:bodyPr/>
                    <a:lstStyle/>
                    <a:p>
                      <a:pPr algn="ctr"/>
                      <a:r>
                        <a:rPr lang="en-US" sz="3200" dirty="0" smtClean="0"/>
                        <a:t>267</a:t>
                      </a:r>
                      <a:endParaRPr lang="en-US" sz="3200" dirty="0"/>
                    </a:p>
                  </a:txBody>
                  <a:tcPr/>
                </a:tc>
                <a:tc>
                  <a:txBody>
                    <a:bodyPr/>
                    <a:lstStyle/>
                    <a:p>
                      <a:pPr algn="ctr"/>
                      <a:r>
                        <a:rPr lang="en-US" sz="3200" dirty="0" smtClean="0"/>
                        <a:t>71% - 81%</a:t>
                      </a:r>
                      <a:endParaRPr lang="en-US" sz="3200" dirty="0"/>
                    </a:p>
                  </a:txBody>
                  <a:tcPr/>
                </a:tc>
              </a:tr>
              <a:tr h="774991">
                <a:tc>
                  <a:txBody>
                    <a:bodyPr/>
                    <a:lstStyle/>
                    <a:p>
                      <a:r>
                        <a:rPr lang="en-US" sz="3200" dirty="0" smtClean="0"/>
                        <a:t>Associate</a:t>
                      </a:r>
                      <a:endParaRPr lang="en-US" sz="3200" dirty="0"/>
                    </a:p>
                  </a:txBody>
                  <a:tcPr/>
                </a:tc>
                <a:tc>
                  <a:txBody>
                    <a:bodyPr/>
                    <a:lstStyle/>
                    <a:p>
                      <a:pPr algn="ctr"/>
                      <a:r>
                        <a:rPr lang="en-US" sz="3200" dirty="0" smtClean="0"/>
                        <a:t>53</a:t>
                      </a:r>
                      <a:endParaRPr lang="en-US" sz="3200" dirty="0"/>
                    </a:p>
                  </a:txBody>
                  <a:tcPr/>
                </a:tc>
                <a:tc>
                  <a:txBody>
                    <a:bodyPr/>
                    <a:lstStyle/>
                    <a:p>
                      <a:pPr algn="ctr"/>
                      <a:r>
                        <a:rPr lang="en-US" sz="3200" dirty="0" smtClean="0"/>
                        <a:t>36% - 64%</a:t>
                      </a:r>
                      <a:endParaRPr lang="en-US" sz="3200" dirty="0"/>
                    </a:p>
                  </a:txBody>
                  <a:tcPr/>
                </a:tc>
              </a:tr>
              <a:tr h="774991">
                <a:tc>
                  <a:txBody>
                    <a:bodyPr/>
                    <a:lstStyle/>
                    <a:p>
                      <a:r>
                        <a:rPr lang="en-US" sz="3200" dirty="0" smtClean="0"/>
                        <a:t>Graduate Programs</a:t>
                      </a:r>
                      <a:endParaRPr lang="en-US" sz="3200" dirty="0"/>
                    </a:p>
                  </a:txBody>
                  <a:tcPr/>
                </a:tc>
                <a:tc>
                  <a:txBody>
                    <a:bodyPr/>
                    <a:lstStyle/>
                    <a:p>
                      <a:pPr algn="ctr"/>
                      <a:r>
                        <a:rPr lang="en-US" sz="3200" dirty="0" smtClean="0"/>
                        <a:t>249</a:t>
                      </a:r>
                      <a:endParaRPr lang="en-US" sz="3200" dirty="0"/>
                    </a:p>
                  </a:txBody>
                  <a:tcPr/>
                </a:tc>
                <a:tc>
                  <a:txBody>
                    <a:bodyPr/>
                    <a:lstStyle/>
                    <a:p>
                      <a:pPr algn="ctr"/>
                      <a:r>
                        <a:rPr lang="en-US" sz="3200" dirty="0" smtClean="0"/>
                        <a:t>74%</a:t>
                      </a:r>
                      <a:endParaRPr lang="en-US" sz="3200" dirty="0"/>
                    </a:p>
                  </a:txBody>
                  <a:tcPr/>
                </a:tc>
              </a:tr>
            </a:tbl>
          </a:graphicData>
        </a:graphic>
      </p:graphicFrame>
      <p:grpSp>
        <p:nvGrpSpPr>
          <p:cNvPr id="12" name="Penn State OPA Logo" descr="Office of the President Logo" title="Penn State OPA Loga"/>
          <p:cNvGrpSpPr/>
          <p:nvPr/>
        </p:nvGrpSpPr>
        <p:grpSpPr>
          <a:xfrm>
            <a:off x="0" y="5798186"/>
            <a:ext cx="12192000" cy="1059814"/>
            <a:chOff x="0" y="0"/>
            <a:chExt cx="12192000" cy="1059891"/>
          </a:xfrm>
        </p:grpSpPr>
        <p:sp>
          <p:nvSpPr>
            <p:cNvPr id="14"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enn State - Logo" descr="Office of the President Logo" title="Penn State OPA Log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6"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
        <p:nvSpPr>
          <p:cNvPr id="11" name="Slide Number Placeholder 5"/>
          <p:cNvSpPr>
            <a:spLocks noGrp="1"/>
          </p:cNvSpPr>
          <p:nvPr>
            <p:ph type="sldNum" sz="quarter" idx="12"/>
          </p:nvPr>
        </p:nvSpPr>
        <p:spPr/>
        <p:txBody>
          <a:bodyPr/>
          <a:lstStyle/>
          <a:p>
            <a:fld id="{147ABDC5-7E89-B341-8DFC-A729978A81BA}" type="slidenum">
              <a:rPr lang="en-US" smtClean="0">
                <a:solidFill>
                  <a:schemeClr val="bg1"/>
                </a:solidFill>
              </a:rPr>
              <a:t>11</a:t>
            </a:fld>
            <a:endParaRPr lang="en-US">
              <a:solidFill>
                <a:schemeClr val="bg1"/>
              </a:solidFill>
            </a:endParaRPr>
          </a:p>
        </p:txBody>
      </p:sp>
    </p:spTree>
    <p:extLst>
      <p:ext uri="{BB962C8B-B14F-4D97-AF65-F5344CB8AC3E}">
        <p14:creationId xmlns:p14="http://schemas.microsoft.com/office/powerpoint/2010/main" val="3803822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38" y="58424"/>
            <a:ext cx="11476539" cy="1325563"/>
          </a:xfrm>
        </p:spPr>
        <p:txBody>
          <a:bodyPr>
            <a:noAutofit/>
          </a:bodyPr>
          <a:lstStyle/>
          <a:p>
            <a:pPr algn="ctr"/>
            <a:r>
              <a:rPr lang="en-US" sz="3200" b="1" dirty="0"/>
              <a:t>Most commonly assessed </a:t>
            </a:r>
            <a:r>
              <a:rPr lang="en-US" sz="3200" b="1" dirty="0" smtClean="0"/>
              <a:t>PLOs in undergrad programs: </a:t>
            </a:r>
            <a:br>
              <a:rPr lang="en-US" sz="3200" b="1" dirty="0" smtClean="0"/>
            </a:br>
            <a:r>
              <a:rPr lang="en-US" sz="2000" b="1" dirty="0" smtClean="0"/>
              <a:t>Knowledge, critical thinking, application, and communication</a:t>
            </a:r>
            <a:endParaRPr lang="en-US" sz="2000" b="1" dirty="0"/>
          </a:p>
        </p:txBody>
      </p:sp>
      <p:sp>
        <p:nvSpPr>
          <p:cNvPr id="3" name="TRAP-1"/>
          <p:cNvSpPr/>
          <p:nvPr/>
        </p:nvSpPr>
        <p:spPr>
          <a:xfrm rot="16200000">
            <a:off x="-657602" y="3364427"/>
            <a:ext cx="3480158" cy="113210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University Park</a:t>
            </a:r>
          </a:p>
          <a:p>
            <a:pPr algn="ctr"/>
            <a:r>
              <a:rPr lang="en-US" dirty="0" smtClean="0"/>
              <a:t>85%</a:t>
            </a:r>
          </a:p>
          <a:p>
            <a:pPr algn="ctr"/>
            <a:endParaRPr lang="en-US" dirty="0"/>
          </a:p>
          <a:p>
            <a:pPr algn="ctr"/>
            <a:r>
              <a:rPr lang="en-US" dirty="0" smtClean="0"/>
              <a:t>N = 61</a:t>
            </a:r>
            <a:endParaRPr lang="en-US" dirty="0"/>
          </a:p>
        </p:txBody>
      </p:sp>
      <p:sp>
        <p:nvSpPr>
          <p:cNvPr id="4" name="Y-1"/>
          <p:cNvSpPr/>
          <p:nvPr/>
        </p:nvSpPr>
        <p:spPr>
          <a:xfrm>
            <a:off x="1653101" y="2190401"/>
            <a:ext cx="2223297" cy="5163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Communicate  10%</a:t>
            </a:r>
            <a:endParaRPr lang="en-US" dirty="0">
              <a:solidFill>
                <a:schemeClr val="tx1"/>
              </a:solidFill>
            </a:endParaRPr>
          </a:p>
        </p:txBody>
      </p:sp>
      <p:sp>
        <p:nvSpPr>
          <p:cNvPr id="12" name="G-1"/>
          <p:cNvSpPr/>
          <p:nvPr/>
        </p:nvSpPr>
        <p:spPr>
          <a:xfrm>
            <a:off x="1648531" y="2718686"/>
            <a:ext cx="2227867" cy="119311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Apply  31%</a:t>
            </a:r>
            <a:endParaRPr lang="en-US" dirty="0">
              <a:solidFill>
                <a:schemeClr val="tx1"/>
              </a:solidFill>
            </a:endParaRPr>
          </a:p>
        </p:txBody>
      </p:sp>
      <p:sp>
        <p:nvSpPr>
          <p:cNvPr id="13" name="O-1"/>
          <p:cNvSpPr/>
          <p:nvPr/>
        </p:nvSpPr>
        <p:spPr>
          <a:xfrm>
            <a:off x="1643605" y="3925305"/>
            <a:ext cx="2232794" cy="635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Think critically  16%</a:t>
            </a:r>
            <a:endParaRPr lang="en-US" dirty="0">
              <a:solidFill>
                <a:schemeClr val="tx1"/>
              </a:solidFill>
            </a:endParaRPr>
          </a:p>
        </p:txBody>
      </p:sp>
      <p:sp>
        <p:nvSpPr>
          <p:cNvPr id="14" name="B-1"/>
          <p:cNvSpPr/>
          <p:nvPr/>
        </p:nvSpPr>
        <p:spPr>
          <a:xfrm>
            <a:off x="1643605" y="4572380"/>
            <a:ext cx="2232793" cy="11042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Know  28%</a:t>
            </a:r>
            <a:endParaRPr lang="en-US" dirty="0">
              <a:solidFill>
                <a:schemeClr val="tx1"/>
              </a:solidFill>
            </a:endParaRPr>
          </a:p>
        </p:txBody>
      </p:sp>
      <p:sp>
        <p:nvSpPr>
          <p:cNvPr id="25" name="T-1"/>
          <p:cNvSpPr/>
          <p:nvPr/>
        </p:nvSpPr>
        <p:spPr>
          <a:xfrm>
            <a:off x="1622924" y="1443821"/>
            <a:ext cx="2253475" cy="74658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Cultural competence; Ethics; Team work; </a:t>
            </a:r>
            <a:r>
              <a:rPr lang="en-US" sz="1200" dirty="0" smtClean="0">
                <a:solidFill>
                  <a:schemeClr val="tx1"/>
                </a:solidFill>
              </a:rPr>
              <a:t>professional practice; research </a:t>
            </a:r>
          </a:p>
          <a:p>
            <a:pPr algn="ctr"/>
            <a:r>
              <a:rPr lang="en-US" sz="1200" dirty="0" smtClean="0">
                <a:solidFill>
                  <a:schemeClr val="tx1"/>
                </a:solidFill>
              </a:rPr>
              <a:t>15%</a:t>
            </a:r>
            <a:endParaRPr lang="en-US" sz="1200" dirty="0">
              <a:solidFill>
                <a:schemeClr val="tx1"/>
              </a:solidFill>
            </a:endParaRPr>
          </a:p>
        </p:txBody>
      </p:sp>
      <p:sp>
        <p:nvSpPr>
          <p:cNvPr id="15" name="TRAP-2"/>
          <p:cNvSpPr/>
          <p:nvPr/>
        </p:nvSpPr>
        <p:spPr>
          <a:xfrm rot="16200000">
            <a:off x="3326348" y="3528711"/>
            <a:ext cx="3191142" cy="109255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Campus Colleges</a:t>
            </a:r>
          </a:p>
          <a:p>
            <a:pPr algn="ctr"/>
            <a:r>
              <a:rPr lang="en-US" dirty="0" smtClean="0"/>
              <a:t>76%</a:t>
            </a:r>
          </a:p>
          <a:p>
            <a:pPr algn="ctr"/>
            <a:endParaRPr lang="en-US" dirty="0"/>
          </a:p>
          <a:p>
            <a:pPr algn="ctr"/>
            <a:r>
              <a:rPr lang="en-US" dirty="0" smtClean="0"/>
              <a:t>N = 75</a:t>
            </a:r>
            <a:endParaRPr lang="en-US" dirty="0"/>
          </a:p>
        </p:txBody>
      </p:sp>
      <p:sp>
        <p:nvSpPr>
          <p:cNvPr id="18" name="Y-2"/>
          <p:cNvSpPr/>
          <p:nvPr/>
        </p:nvSpPr>
        <p:spPr>
          <a:xfrm>
            <a:off x="5412315" y="2479416"/>
            <a:ext cx="2144840" cy="10014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Communicate  22%</a:t>
            </a:r>
            <a:endParaRPr lang="en-US" dirty="0">
              <a:solidFill>
                <a:schemeClr val="tx1"/>
              </a:solidFill>
            </a:endParaRPr>
          </a:p>
        </p:txBody>
      </p:sp>
      <p:sp>
        <p:nvSpPr>
          <p:cNvPr id="20" name="G-2"/>
          <p:cNvSpPr/>
          <p:nvPr/>
        </p:nvSpPr>
        <p:spPr>
          <a:xfrm>
            <a:off x="5427284" y="3436360"/>
            <a:ext cx="2126354" cy="74114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Apply  17%</a:t>
            </a:r>
            <a:endParaRPr lang="en-US" dirty="0">
              <a:solidFill>
                <a:schemeClr val="tx1"/>
              </a:solidFill>
            </a:endParaRPr>
          </a:p>
        </p:txBody>
      </p:sp>
      <p:sp>
        <p:nvSpPr>
          <p:cNvPr id="21" name="O-2"/>
          <p:cNvSpPr/>
          <p:nvPr/>
        </p:nvSpPr>
        <p:spPr>
          <a:xfrm>
            <a:off x="5421908" y="4177510"/>
            <a:ext cx="2135002" cy="8400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Think critically  </a:t>
            </a:r>
            <a:r>
              <a:rPr lang="en-US" dirty="0" smtClean="0">
                <a:solidFill>
                  <a:schemeClr val="tx1"/>
                </a:solidFill>
              </a:rPr>
              <a:t>20%O-2</a:t>
            </a:r>
            <a:endParaRPr lang="en-US" dirty="0">
              <a:solidFill>
                <a:schemeClr val="tx1"/>
              </a:solidFill>
            </a:endParaRPr>
          </a:p>
        </p:txBody>
      </p:sp>
      <p:sp>
        <p:nvSpPr>
          <p:cNvPr id="23" name="B-2"/>
          <p:cNvSpPr/>
          <p:nvPr/>
        </p:nvSpPr>
        <p:spPr>
          <a:xfrm>
            <a:off x="5408800" y="5009703"/>
            <a:ext cx="2144837" cy="6669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Know  17%</a:t>
            </a:r>
            <a:endParaRPr lang="en-US" dirty="0">
              <a:solidFill>
                <a:schemeClr val="tx1"/>
              </a:solidFill>
            </a:endParaRPr>
          </a:p>
        </p:txBody>
      </p:sp>
      <p:sp>
        <p:nvSpPr>
          <p:cNvPr id="28" name="T-2"/>
          <p:cNvSpPr/>
          <p:nvPr/>
        </p:nvSpPr>
        <p:spPr>
          <a:xfrm>
            <a:off x="5396211" y="1394260"/>
            <a:ext cx="2157426" cy="114552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Cultural competence; </a:t>
            </a:r>
            <a:endParaRPr lang="en-US" sz="1200" dirty="0" smtClean="0">
              <a:solidFill>
                <a:schemeClr val="tx1"/>
              </a:solidFill>
            </a:endParaRPr>
          </a:p>
          <a:p>
            <a:pPr algn="ctr"/>
            <a:r>
              <a:rPr lang="en-US" sz="1200" dirty="0" smtClean="0">
                <a:solidFill>
                  <a:schemeClr val="tx1"/>
                </a:solidFill>
              </a:rPr>
              <a:t>Ethics</a:t>
            </a:r>
            <a:r>
              <a:rPr lang="en-US" sz="1200" dirty="0">
                <a:solidFill>
                  <a:schemeClr val="tx1"/>
                </a:solidFill>
              </a:rPr>
              <a:t>; </a:t>
            </a:r>
            <a:endParaRPr lang="en-US" sz="1200" dirty="0" smtClean="0">
              <a:solidFill>
                <a:schemeClr val="tx1"/>
              </a:solidFill>
            </a:endParaRPr>
          </a:p>
          <a:p>
            <a:pPr algn="ctr"/>
            <a:r>
              <a:rPr lang="en-US" sz="1200" dirty="0" smtClean="0">
                <a:solidFill>
                  <a:schemeClr val="tx1"/>
                </a:solidFill>
              </a:rPr>
              <a:t>Team </a:t>
            </a:r>
            <a:r>
              <a:rPr lang="en-US" sz="1200" dirty="0">
                <a:solidFill>
                  <a:schemeClr val="tx1"/>
                </a:solidFill>
              </a:rPr>
              <a:t>work; </a:t>
            </a:r>
            <a:endParaRPr lang="en-US" sz="1200" dirty="0" smtClean="0">
              <a:solidFill>
                <a:schemeClr val="tx1"/>
              </a:solidFill>
            </a:endParaRPr>
          </a:p>
          <a:p>
            <a:pPr algn="ctr"/>
            <a:r>
              <a:rPr lang="en-US" sz="1200" dirty="0" smtClean="0">
                <a:solidFill>
                  <a:schemeClr val="tx1"/>
                </a:solidFill>
              </a:rPr>
              <a:t>professional </a:t>
            </a:r>
            <a:r>
              <a:rPr lang="en-US" sz="1200" dirty="0">
                <a:solidFill>
                  <a:schemeClr val="tx1"/>
                </a:solidFill>
              </a:rPr>
              <a:t>practice </a:t>
            </a:r>
            <a:endParaRPr lang="en-US" sz="1200" dirty="0" smtClean="0">
              <a:solidFill>
                <a:schemeClr val="tx1"/>
              </a:solidFill>
            </a:endParaRPr>
          </a:p>
          <a:p>
            <a:pPr algn="ctr"/>
            <a:r>
              <a:rPr lang="en-US" sz="1200" dirty="0" smtClean="0">
                <a:solidFill>
                  <a:schemeClr val="tx1"/>
                </a:solidFill>
              </a:rPr>
              <a:t>research  </a:t>
            </a:r>
          </a:p>
          <a:p>
            <a:pPr algn="ctr"/>
            <a:r>
              <a:rPr lang="en-US" sz="1200" dirty="0" smtClean="0">
                <a:solidFill>
                  <a:schemeClr val="tx1"/>
                </a:solidFill>
              </a:rPr>
              <a:t>24%</a:t>
            </a:r>
            <a:endParaRPr lang="en-US" sz="1200" dirty="0">
              <a:solidFill>
                <a:schemeClr val="tx1"/>
              </a:solidFill>
            </a:endParaRPr>
          </a:p>
        </p:txBody>
      </p:sp>
      <p:sp>
        <p:nvSpPr>
          <p:cNvPr id="16" name="TRAP-3"/>
          <p:cNvSpPr/>
          <p:nvPr/>
        </p:nvSpPr>
        <p:spPr>
          <a:xfrm rot="16200000">
            <a:off x="7411454" y="3846775"/>
            <a:ext cx="2525087" cy="111296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University College</a:t>
            </a:r>
          </a:p>
          <a:p>
            <a:pPr algn="ctr"/>
            <a:r>
              <a:rPr lang="en-US" dirty="0" smtClean="0"/>
              <a:t>56%</a:t>
            </a:r>
          </a:p>
          <a:p>
            <a:pPr algn="ctr"/>
            <a:endParaRPr lang="en-US" dirty="0"/>
          </a:p>
          <a:p>
            <a:pPr algn="ctr"/>
            <a:r>
              <a:rPr lang="en-US" dirty="0" smtClean="0"/>
              <a:t>N = 89</a:t>
            </a:r>
            <a:endParaRPr lang="en-US" dirty="0"/>
          </a:p>
        </p:txBody>
      </p:sp>
      <p:sp>
        <p:nvSpPr>
          <p:cNvPr id="17" name="Y-3"/>
          <p:cNvSpPr/>
          <p:nvPr/>
        </p:nvSpPr>
        <p:spPr>
          <a:xfrm>
            <a:off x="9230480" y="3140716"/>
            <a:ext cx="2144586" cy="72198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Communicate  15%</a:t>
            </a:r>
            <a:endParaRPr lang="en-US" dirty="0">
              <a:solidFill>
                <a:schemeClr val="tx1"/>
              </a:solidFill>
            </a:endParaRPr>
          </a:p>
        </p:txBody>
      </p:sp>
      <p:sp>
        <p:nvSpPr>
          <p:cNvPr id="19" name="G-3"/>
          <p:cNvSpPr/>
          <p:nvPr/>
        </p:nvSpPr>
        <p:spPr>
          <a:xfrm>
            <a:off x="9230480" y="3842696"/>
            <a:ext cx="2144585" cy="59424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Apply  14%</a:t>
            </a:r>
            <a:endParaRPr lang="en-US" dirty="0">
              <a:solidFill>
                <a:schemeClr val="tx1"/>
              </a:solidFill>
            </a:endParaRPr>
          </a:p>
        </p:txBody>
      </p:sp>
      <p:sp>
        <p:nvSpPr>
          <p:cNvPr id="22" name="O-3"/>
          <p:cNvSpPr/>
          <p:nvPr/>
        </p:nvSpPr>
        <p:spPr>
          <a:xfrm>
            <a:off x="9230480" y="4436945"/>
            <a:ext cx="2144584" cy="8899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Think critically  16%</a:t>
            </a:r>
            <a:endParaRPr lang="en-US" dirty="0">
              <a:solidFill>
                <a:schemeClr val="tx1"/>
              </a:solidFill>
            </a:endParaRPr>
          </a:p>
        </p:txBody>
      </p:sp>
      <p:sp>
        <p:nvSpPr>
          <p:cNvPr id="24" name="B-3"/>
          <p:cNvSpPr/>
          <p:nvPr/>
        </p:nvSpPr>
        <p:spPr>
          <a:xfrm>
            <a:off x="9230480" y="5316679"/>
            <a:ext cx="2144584" cy="34912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Know  10%</a:t>
            </a:r>
            <a:endParaRPr lang="en-US" dirty="0">
              <a:solidFill>
                <a:schemeClr val="tx1"/>
              </a:solidFill>
            </a:endParaRPr>
          </a:p>
        </p:txBody>
      </p:sp>
      <p:sp>
        <p:nvSpPr>
          <p:cNvPr id="30" name="T-3"/>
          <p:cNvSpPr/>
          <p:nvPr/>
        </p:nvSpPr>
        <p:spPr>
          <a:xfrm>
            <a:off x="9217638" y="1383986"/>
            <a:ext cx="2157426" cy="175672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Cultural competence; Ethics; </a:t>
            </a:r>
          </a:p>
          <a:p>
            <a:pPr algn="ctr"/>
            <a:r>
              <a:rPr lang="en-US" sz="1400" dirty="0" smtClean="0">
                <a:solidFill>
                  <a:schemeClr val="tx1"/>
                </a:solidFill>
              </a:rPr>
              <a:t>Team work; </a:t>
            </a:r>
          </a:p>
          <a:p>
            <a:pPr algn="ctr"/>
            <a:r>
              <a:rPr lang="en-US" sz="1400" dirty="0" smtClean="0">
                <a:solidFill>
                  <a:schemeClr val="tx1"/>
                </a:solidFill>
              </a:rPr>
              <a:t>professional practice research  </a:t>
            </a:r>
          </a:p>
          <a:p>
            <a:pPr algn="ctr"/>
            <a:r>
              <a:rPr lang="en-US" sz="1400" dirty="0" smtClean="0">
                <a:solidFill>
                  <a:schemeClr val="tx1"/>
                </a:solidFill>
              </a:rPr>
              <a:t>44%</a:t>
            </a:r>
            <a:endParaRPr lang="en-US" sz="1400" dirty="0">
              <a:solidFill>
                <a:schemeClr val="tx1"/>
              </a:solidFill>
            </a:endParaRPr>
          </a:p>
        </p:txBody>
      </p:sp>
      <p:sp>
        <p:nvSpPr>
          <p:cNvPr id="5" name="PLACE 1" descr="PLACE HOLDER" title="PLACE HOLDER"/>
          <p:cNvSpPr/>
          <p:nvPr/>
        </p:nvSpPr>
        <p:spPr>
          <a:xfrm rot="9929926">
            <a:off x="403910" y="1615252"/>
            <a:ext cx="1331524" cy="729233"/>
          </a:xfrm>
          <a:prstGeom prst="parallelogram">
            <a:avLst>
              <a:gd name="adj" fmla="val 2221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LACE 2" descr="PLACE HOLDER" title="PLACE HOLDER"/>
          <p:cNvSpPr/>
          <p:nvPr/>
        </p:nvSpPr>
        <p:spPr>
          <a:xfrm rot="9901723">
            <a:off x="4218621" y="1551538"/>
            <a:ext cx="1350662" cy="1099528"/>
          </a:xfrm>
          <a:prstGeom prst="parallelogram">
            <a:avLst>
              <a:gd name="adj" fmla="val 28392"/>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ACE 3" descr="PLACE HOLDER" title="PLACE HOLDER"/>
          <p:cNvSpPr/>
          <p:nvPr/>
        </p:nvSpPr>
        <p:spPr>
          <a:xfrm rot="9929926">
            <a:off x="7883756" y="1573380"/>
            <a:ext cx="1594616" cy="1678739"/>
          </a:xfrm>
          <a:prstGeom prst="parallelogram">
            <a:avLst>
              <a:gd name="adj" fmla="val 2767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Penn State OPA Logo" descr="Office of the President Logo" title="Penn State OPA Loga"/>
          <p:cNvGrpSpPr/>
          <p:nvPr/>
        </p:nvGrpSpPr>
        <p:grpSpPr>
          <a:xfrm>
            <a:off x="0" y="5783093"/>
            <a:ext cx="12192000" cy="1059814"/>
            <a:chOff x="0" y="0"/>
            <a:chExt cx="12192000" cy="1059891"/>
          </a:xfrm>
        </p:grpSpPr>
        <p:sp>
          <p:nvSpPr>
            <p:cNvPr id="33"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4" name="Penn State - Logo" descr="Office of the President Logo" title="Penn State OPA Log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35"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
        <p:nvSpPr>
          <p:cNvPr id="11" name="Slide Number Placeholder 5"/>
          <p:cNvSpPr>
            <a:spLocks noGrp="1"/>
          </p:cNvSpPr>
          <p:nvPr>
            <p:ph type="sldNum" sz="quarter" idx="12"/>
          </p:nvPr>
        </p:nvSpPr>
        <p:spPr/>
        <p:txBody>
          <a:bodyPr/>
          <a:lstStyle/>
          <a:p>
            <a:fld id="{147ABDC5-7E89-B341-8DFC-A729978A81BA}"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3524062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41" y="58424"/>
            <a:ext cx="11046036" cy="1325563"/>
          </a:xfrm>
        </p:spPr>
        <p:txBody>
          <a:bodyPr>
            <a:noAutofit/>
          </a:bodyPr>
          <a:lstStyle/>
          <a:p>
            <a:pPr algn="ctr"/>
            <a:r>
              <a:rPr lang="en-US" sz="3200" b="1" dirty="0" smtClean="0"/>
              <a:t>Most </a:t>
            </a:r>
            <a:r>
              <a:rPr lang="en-US" sz="3200" b="1" dirty="0"/>
              <a:t>commonly assessed </a:t>
            </a:r>
            <a:r>
              <a:rPr lang="en-US" sz="3200" b="1" dirty="0" smtClean="0"/>
              <a:t>PLOS in </a:t>
            </a:r>
            <a:r>
              <a:rPr lang="en-US" sz="3200" b="1" dirty="0"/>
              <a:t>graduate programs: </a:t>
            </a:r>
            <a:r>
              <a:rPr lang="en-US" sz="3200" b="1" dirty="0" smtClean="0"/>
              <a:t/>
            </a:r>
            <a:br>
              <a:rPr lang="en-US" sz="3200" b="1" dirty="0" smtClean="0"/>
            </a:br>
            <a:r>
              <a:rPr lang="en-US" sz="2000" b="1" dirty="0" smtClean="0"/>
              <a:t>Knowledge, Application/Creation, and Communication</a:t>
            </a:r>
            <a:r>
              <a:rPr lang="en-US" sz="3200" dirty="0"/>
              <a:t/>
            </a:r>
            <a:br>
              <a:rPr lang="en-US" sz="3200" dirty="0"/>
            </a:br>
            <a:r>
              <a:rPr lang="en-US" sz="3200" b="1" dirty="0" smtClean="0"/>
              <a:t> </a:t>
            </a:r>
            <a:endParaRPr lang="en-US" sz="3200" b="1" dirty="0"/>
          </a:p>
        </p:txBody>
      </p:sp>
      <p:sp>
        <p:nvSpPr>
          <p:cNvPr id="5" name="Title 2"/>
          <p:cNvSpPr txBox="1"/>
          <p:nvPr/>
        </p:nvSpPr>
        <p:spPr>
          <a:xfrm>
            <a:off x="9663360" y="5178263"/>
            <a:ext cx="1937020" cy="923330"/>
          </a:xfrm>
          <a:prstGeom prst="rect">
            <a:avLst/>
          </a:prstGeom>
          <a:noFill/>
        </p:spPr>
        <p:txBody>
          <a:bodyPr wrap="square" rtlCol="0">
            <a:spAutoFit/>
          </a:bodyPr>
          <a:lstStyle/>
          <a:p>
            <a:pPr algn="ctr"/>
            <a:r>
              <a:rPr lang="en-US" dirty="0"/>
              <a:t>UP </a:t>
            </a:r>
            <a:endParaRPr lang="en-US" dirty="0" smtClean="0"/>
          </a:p>
          <a:p>
            <a:pPr algn="ctr"/>
            <a:r>
              <a:rPr lang="en-US" dirty="0" smtClean="0"/>
              <a:t>Harrisburg </a:t>
            </a:r>
          </a:p>
          <a:p>
            <a:pPr algn="ctr"/>
            <a:r>
              <a:rPr lang="en-US" dirty="0" smtClean="0"/>
              <a:t>Great </a:t>
            </a:r>
            <a:r>
              <a:rPr lang="en-US" dirty="0"/>
              <a:t>Valley</a:t>
            </a:r>
          </a:p>
        </p:txBody>
      </p:sp>
      <p:sp>
        <p:nvSpPr>
          <p:cNvPr id="3" name="Trapezoid 2"/>
          <p:cNvSpPr/>
          <p:nvPr/>
        </p:nvSpPr>
        <p:spPr>
          <a:xfrm rot="16200000">
            <a:off x="2384871" y="2965942"/>
            <a:ext cx="4215865" cy="113210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smtClean="0"/>
          </a:p>
          <a:p>
            <a:pPr algn="ctr"/>
            <a:endParaRPr lang="en-US" dirty="0"/>
          </a:p>
          <a:p>
            <a:pPr algn="ctr"/>
            <a:r>
              <a:rPr lang="en-US" dirty="0" smtClean="0"/>
              <a:t>Graduate Programs</a:t>
            </a:r>
          </a:p>
          <a:p>
            <a:pPr algn="ctr"/>
            <a:endParaRPr lang="en-US" dirty="0" smtClean="0"/>
          </a:p>
          <a:p>
            <a:pPr algn="ctr"/>
            <a:endParaRPr lang="en-US" dirty="0"/>
          </a:p>
          <a:p>
            <a:pPr algn="ctr"/>
            <a:endParaRPr lang="en-US" dirty="0"/>
          </a:p>
        </p:txBody>
      </p:sp>
      <p:sp>
        <p:nvSpPr>
          <p:cNvPr id="25" name="Rectangle 24"/>
          <p:cNvSpPr/>
          <p:nvPr/>
        </p:nvSpPr>
        <p:spPr>
          <a:xfrm>
            <a:off x="5051076" y="1424063"/>
            <a:ext cx="2233973" cy="4893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Professional Practice 8%</a:t>
            </a:r>
            <a:endParaRPr lang="en-US" dirty="0">
              <a:solidFill>
                <a:schemeClr val="tx1"/>
              </a:solidFill>
            </a:endParaRPr>
          </a:p>
        </p:txBody>
      </p:sp>
      <p:sp>
        <p:nvSpPr>
          <p:cNvPr id="13" name="Rectangle 12"/>
          <p:cNvSpPr/>
          <p:nvPr/>
        </p:nvSpPr>
        <p:spPr>
          <a:xfrm>
            <a:off x="5068231" y="1924044"/>
            <a:ext cx="2216818" cy="635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Think critically  14%</a:t>
            </a:r>
            <a:endParaRPr lang="en-US" dirty="0">
              <a:solidFill>
                <a:schemeClr val="tx1"/>
              </a:solidFill>
            </a:endParaRPr>
          </a:p>
        </p:txBody>
      </p:sp>
      <p:sp>
        <p:nvSpPr>
          <p:cNvPr id="4" name="Rectangle 3"/>
          <p:cNvSpPr/>
          <p:nvPr/>
        </p:nvSpPr>
        <p:spPr>
          <a:xfrm>
            <a:off x="5068231" y="2548750"/>
            <a:ext cx="2216818" cy="6691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Communicate  17%</a:t>
            </a:r>
            <a:endParaRPr lang="en-US" dirty="0">
              <a:solidFill>
                <a:schemeClr val="tx1"/>
              </a:solidFill>
            </a:endParaRPr>
          </a:p>
        </p:txBody>
      </p:sp>
      <p:sp>
        <p:nvSpPr>
          <p:cNvPr id="12" name="Rectangle 11"/>
          <p:cNvSpPr/>
          <p:nvPr/>
        </p:nvSpPr>
        <p:spPr>
          <a:xfrm>
            <a:off x="5068231" y="3210229"/>
            <a:ext cx="2226822" cy="77108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Apply/Create  21%</a:t>
            </a:r>
            <a:endParaRPr lang="en-US" dirty="0">
              <a:solidFill>
                <a:schemeClr val="tx1"/>
              </a:solidFill>
            </a:endParaRPr>
          </a:p>
        </p:txBody>
      </p:sp>
      <p:sp>
        <p:nvSpPr>
          <p:cNvPr id="14" name="Rectangle 13"/>
          <p:cNvSpPr/>
          <p:nvPr/>
        </p:nvSpPr>
        <p:spPr>
          <a:xfrm>
            <a:off x="5058857" y="3976744"/>
            <a:ext cx="2237669" cy="166929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Know </a:t>
            </a:r>
            <a:r>
              <a:rPr lang="en-US" dirty="0">
                <a:solidFill>
                  <a:schemeClr val="tx1"/>
                </a:solidFill>
              </a:rPr>
              <a:t> </a:t>
            </a:r>
            <a:r>
              <a:rPr lang="en-US" dirty="0" smtClean="0">
                <a:solidFill>
                  <a:schemeClr val="tx1"/>
                </a:solidFill>
              </a:rPr>
              <a:t>41%</a:t>
            </a:r>
            <a:endParaRPr lang="en-US" dirty="0">
              <a:solidFill>
                <a:schemeClr val="tx1"/>
              </a:solidFill>
            </a:endParaRPr>
          </a:p>
        </p:txBody>
      </p:sp>
      <p:grpSp>
        <p:nvGrpSpPr>
          <p:cNvPr id="15" name="Penn State OPA Logo" descr="Office of the President Logo" title="Penn State OPA Loga"/>
          <p:cNvGrpSpPr/>
          <p:nvPr/>
        </p:nvGrpSpPr>
        <p:grpSpPr>
          <a:xfrm>
            <a:off x="0" y="5798186"/>
            <a:ext cx="12192000" cy="1059814"/>
            <a:chOff x="0" y="0"/>
            <a:chExt cx="12192000" cy="1059891"/>
          </a:xfrm>
        </p:grpSpPr>
        <p:sp>
          <p:nvSpPr>
            <p:cNvPr id="16"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7" name="Penn State - Logo" descr="Office of the President Logo" title="Penn State OPA Log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8"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
        <p:nvSpPr>
          <p:cNvPr id="11" name="Slide Number Placeholder 5"/>
          <p:cNvSpPr>
            <a:spLocks noGrp="1"/>
          </p:cNvSpPr>
          <p:nvPr>
            <p:ph type="sldNum" sz="quarter" idx="12"/>
          </p:nvPr>
        </p:nvSpPr>
        <p:spPr/>
        <p:txBody>
          <a:bodyPr/>
          <a:lstStyle/>
          <a:p>
            <a:fld id="{147ABDC5-7E89-B341-8DFC-A729978A81BA}" type="slidenum">
              <a:rPr lang="en-US" smtClean="0">
                <a:solidFill>
                  <a:schemeClr val="bg1"/>
                </a:solidFill>
              </a:rPr>
              <a:t>13</a:t>
            </a:fld>
            <a:endParaRPr lang="en-US">
              <a:solidFill>
                <a:schemeClr val="bg1"/>
              </a:solidFill>
            </a:endParaRPr>
          </a:p>
        </p:txBody>
      </p:sp>
    </p:spTree>
    <p:extLst>
      <p:ext uri="{BB962C8B-B14F-4D97-AF65-F5344CB8AC3E}">
        <p14:creationId xmlns:p14="http://schemas.microsoft.com/office/powerpoint/2010/main" val="4172626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67" y="111522"/>
            <a:ext cx="10778733" cy="1325563"/>
          </a:xfrm>
        </p:spPr>
        <p:txBody>
          <a:bodyPr>
            <a:normAutofit/>
          </a:bodyPr>
          <a:lstStyle/>
          <a:p>
            <a:pPr algn="ctr"/>
            <a:r>
              <a:rPr lang="en-US" sz="3200" b="1" dirty="0" smtClean="0"/>
              <a:t>Most common types of assessment measures employed</a:t>
            </a:r>
            <a:endParaRPr lang="en-US" sz="3200" b="1" dirty="0"/>
          </a:p>
        </p:txBody>
      </p:sp>
      <p:sp>
        <p:nvSpPr>
          <p:cNvPr id="7" name="TextBox 6"/>
          <p:cNvSpPr txBox="1"/>
          <p:nvPr/>
        </p:nvSpPr>
        <p:spPr>
          <a:xfrm>
            <a:off x="983847" y="4807212"/>
            <a:ext cx="4960717" cy="461665"/>
          </a:xfrm>
          <a:prstGeom prst="rect">
            <a:avLst/>
          </a:prstGeom>
          <a:solidFill>
            <a:srgbClr val="FFC000"/>
          </a:solidFill>
        </p:spPr>
        <p:txBody>
          <a:bodyPr wrap="none" rtlCol="0">
            <a:spAutoFit/>
          </a:bodyPr>
          <a:lstStyle/>
          <a:p>
            <a:r>
              <a:rPr lang="en-US" sz="2400" b="1" dirty="0" smtClean="0"/>
              <a:t>Undergraduate assessment measures</a:t>
            </a:r>
            <a:endParaRPr lang="en-US" sz="2400" b="1" dirty="0"/>
          </a:p>
        </p:txBody>
      </p:sp>
      <p:sp>
        <p:nvSpPr>
          <p:cNvPr id="5" name="Oval 4"/>
          <p:cNvSpPr/>
          <p:nvPr/>
        </p:nvSpPr>
        <p:spPr>
          <a:xfrm>
            <a:off x="1428750" y="2132953"/>
            <a:ext cx="2556382" cy="23439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In-course assignments</a:t>
            </a:r>
          </a:p>
          <a:p>
            <a:pPr algn="ctr"/>
            <a:r>
              <a:rPr lang="en-US" sz="2400" b="1" dirty="0" smtClean="0">
                <a:solidFill>
                  <a:schemeClr val="tx1"/>
                </a:solidFill>
              </a:rPr>
              <a:t>64%</a:t>
            </a:r>
            <a:endParaRPr lang="en-US" sz="2400" b="1" dirty="0">
              <a:solidFill>
                <a:schemeClr val="tx1"/>
              </a:solidFill>
            </a:endParaRPr>
          </a:p>
        </p:txBody>
      </p:sp>
      <p:sp>
        <p:nvSpPr>
          <p:cNvPr id="12" name="Oval 11"/>
          <p:cNvSpPr/>
          <p:nvPr/>
        </p:nvSpPr>
        <p:spPr>
          <a:xfrm>
            <a:off x="4075032" y="2004951"/>
            <a:ext cx="1311356" cy="11637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Surveys</a:t>
            </a:r>
          </a:p>
          <a:p>
            <a:pPr algn="ctr"/>
            <a:r>
              <a:rPr lang="en-US" b="1" dirty="0" smtClean="0">
                <a:solidFill>
                  <a:schemeClr val="tx1"/>
                </a:solidFill>
              </a:rPr>
              <a:t>17%</a:t>
            </a:r>
            <a:endParaRPr lang="en-US" b="1" dirty="0">
              <a:solidFill>
                <a:schemeClr val="tx1"/>
              </a:solidFill>
            </a:endParaRPr>
          </a:p>
        </p:txBody>
      </p:sp>
      <p:sp>
        <p:nvSpPr>
          <p:cNvPr id="13" name="TextBox 12"/>
          <p:cNvSpPr txBox="1"/>
          <p:nvPr/>
        </p:nvSpPr>
        <p:spPr>
          <a:xfrm>
            <a:off x="6528235" y="4802426"/>
            <a:ext cx="4218912" cy="461665"/>
          </a:xfrm>
          <a:prstGeom prst="rect">
            <a:avLst/>
          </a:prstGeom>
          <a:solidFill>
            <a:schemeClr val="accent3">
              <a:lumMod val="60000"/>
              <a:lumOff val="40000"/>
            </a:schemeClr>
          </a:solidFill>
        </p:spPr>
        <p:txBody>
          <a:bodyPr wrap="none" rtlCol="0">
            <a:spAutoFit/>
          </a:bodyPr>
          <a:lstStyle/>
          <a:p>
            <a:r>
              <a:rPr lang="en-US" sz="2400" b="1" dirty="0"/>
              <a:t>G</a:t>
            </a:r>
            <a:r>
              <a:rPr lang="en-US" sz="2400" b="1" dirty="0" smtClean="0"/>
              <a:t>raduate assessment measures</a:t>
            </a:r>
            <a:endParaRPr lang="en-US" sz="2400" b="1" dirty="0"/>
          </a:p>
        </p:txBody>
      </p:sp>
      <p:sp>
        <p:nvSpPr>
          <p:cNvPr id="14" name="Oval 13"/>
          <p:cNvSpPr/>
          <p:nvPr/>
        </p:nvSpPr>
        <p:spPr>
          <a:xfrm>
            <a:off x="6936972" y="2698217"/>
            <a:ext cx="1878416" cy="16900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Culminating Exams</a:t>
            </a:r>
          </a:p>
          <a:p>
            <a:pPr algn="ctr"/>
            <a:r>
              <a:rPr lang="en-US" b="1" dirty="0" smtClean="0">
                <a:solidFill>
                  <a:schemeClr val="tx1"/>
                </a:solidFill>
              </a:rPr>
              <a:t>36%</a:t>
            </a:r>
            <a:endParaRPr lang="en-US" b="1" dirty="0">
              <a:solidFill>
                <a:schemeClr val="tx1"/>
              </a:solidFill>
            </a:endParaRPr>
          </a:p>
        </p:txBody>
      </p:sp>
      <p:sp>
        <p:nvSpPr>
          <p:cNvPr id="15" name="Oval 14"/>
          <p:cNvSpPr/>
          <p:nvPr/>
        </p:nvSpPr>
        <p:spPr>
          <a:xfrm>
            <a:off x="8815388" y="2004951"/>
            <a:ext cx="1582999" cy="1411533"/>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Course grades</a:t>
            </a:r>
          </a:p>
          <a:p>
            <a:pPr algn="ctr"/>
            <a:r>
              <a:rPr lang="en-US" b="1" dirty="0" smtClean="0">
                <a:solidFill>
                  <a:schemeClr val="tx1"/>
                </a:solidFill>
              </a:rPr>
              <a:t>24%</a:t>
            </a:r>
            <a:endParaRPr lang="en-US" b="1" dirty="0">
              <a:solidFill>
                <a:schemeClr val="tx1"/>
              </a:solidFill>
            </a:endParaRPr>
          </a:p>
        </p:txBody>
      </p:sp>
      <p:grpSp>
        <p:nvGrpSpPr>
          <p:cNvPr id="16" name="Penn State OPA Logo" descr="Office of the President Logo" title="Penn State OPA Loga"/>
          <p:cNvGrpSpPr/>
          <p:nvPr/>
        </p:nvGrpSpPr>
        <p:grpSpPr>
          <a:xfrm>
            <a:off x="0" y="5798186"/>
            <a:ext cx="12192000" cy="1059814"/>
            <a:chOff x="0" y="0"/>
            <a:chExt cx="12192000" cy="1059891"/>
          </a:xfrm>
        </p:grpSpPr>
        <p:sp>
          <p:nvSpPr>
            <p:cNvPr id="17"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8" name="Penn State - Logo" descr="Office of the President Logo" title="Penn State OPA Log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9"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
        <p:nvSpPr>
          <p:cNvPr id="11" name="Slide Number Placeholder 5"/>
          <p:cNvSpPr>
            <a:spLocks noGrp="1"/>
          </p:cNvSpPr>
          <p:nvPr>
            <p:ph type="sldNum" sz="quarter" idx="12"/>
          </p:nvPr>
        </p:nvSpPr>
        <p:spPr/>
        <p:txBody>
          <a:bodyPr/>
          <a:lstStyle/>
          <a:p>
            <a:fld id="{147ABDC5-7E89-B341-8DFC-A729978A81BA}" type="slidenum">
              <a:rPr lang="en-US" smtClean="0">
                <a:solidFill>
                  <a:schemeClr val="bg1"/>
                </a:solidFill>
              </a:rPr>
              <a:t>14</a:t>
            </a:fld>
            <a:endParaRPr lang="en-US">
              <a:solidFill>
                <a:schemeClr val="bg1"/>
              </a:solidFill>
            </a:endParaRPr>
          </a:p>
        </p:txBody>
      </p:sp>
    </p:spTree>
    <p:extLst>
      <p:ext uri="{BB962C8B-B14F-4D97-AF65-F5344CB8AC3E}">
        <p14:creationId xmlns:p14="http://schemas.microsoft.com/office/powerpoint/2010/main" val="1593186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67" y="204699"/>
            <a:ext cx="10778733" cy="1325563"/>
          </a:xfrm>
        </p:spPr>
        <p:txBody>
          <a:bodyPr>
            <a:normAutofit/>
          </a:bodyPr>
          <a:lstStyle/>
          <a:p>
            <a:pPr algn="ctr"/>
            <a:r>
              <a:rPr lang="en-US" sz="3200" b="1" dirty="0" smtClean="0"/>
              <a:t>Rate of rubric usage (when appropriate) in Undergraduate and Graduate assessments</a:t>
            </a:r>
            <a:endParaRPr lang="en-US" sz="3200" b="1" dirty="0"/>
          </a:p>
        </p:txBody>
      </p:sp>
      <p:graphicFrame>
        <p:nvGraphicFramePr>
          <p:cNvPr id="17" name="Chart 16" descr="Undergraduate programs use rubrics 60% of the time and Graduate Programs use rubrics 72% of the time." title="Rubic Usage in Undergraduate and Graduate Assessment"/>
          <p:cNvGraphicFramePr>
            <a:graphicFrameLocks/>
          </p:cNvGraphicFramePr>
          <p:nvPr>
            <p:extLst>
              <p:ext uri="{D42A27DB-BD31-4B8C-83A1-F6EECF244321}">
                <p14:modId xmlns:p14="http://schemas.microsoft.com/office/powerpoint/2010/main" val="1012740024"/>
              </p:ext>
            </p:extLst>
          </p:nvPr>
        </p:nvGraphicFramePr>
        <p:xfrm>
          <a:off x="2763721" y="1718179"/>
          <a:ext cx="6137211" cy="365247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5"/>
          <p:cNvSpPr txBox="1"/>
          <p:nvPr/>
        </p:nvSpPr>
        <p:spPr>
          <a:xfrm>
            <a:off x="4548242" y="3058186"/>
            <a:ext cx="495649"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a:t>60%</a:t>
            </a:r>
          </a:p>
        </p:txBody>
      </p:sp>
      <p:sp>
        <p:nvSpPr>
          <p:cNvPr id="18" name="TextBox 6"/>
          <p:cNvSpPr txBox="1"/>
          <p:nvPr/>
        </p:nvSpPr>
        <p:spPr>
          <a:xfrm>
            <a:off x="7293085" y="2750409"/>
            <a:ext cx="495649"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t>72%</a:t>
            </a:r>
          </a:p>
        </p:txBody>
      </p:sp>
      <p:grpSp>
        <p:nvGrpSpPr>
          <p:cNvPr id="12" name="Penn State OPA Logo" descr="Office of the President Logo" title="Penn State OPA Loga"/>
          <p:cNvGrpSpPr/>
          <p:nvPr/>
        </p:nvGrpSpPr>
        <p:grpSpPr>
          <a:xfrm>
            <a:off x="-7828" y="5798186"/>
            <a:ext cx="12192000" cy="1059814"/>
            <a:chOff x="0" y="0"/>
            <a:chExt cx="12192000" cy="1059891"/>
          </a:xfrm>
        </p:grpSpPr>
        <p:sp>
          <p:nvSpPr>
            <p:cNvPr id="13"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enn State - Logo" descr="Office of the President Logo" title="Penn State OPA Log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5"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
        <p:nvSpPr>
          <p:cNvPr id="11" name="Slide Number Placeholder 5"/>
          <p:cNvSpPr>
            <a:spLocks noGrp="1"/>
          </p:cNvSpPr>
          <p:nvPr>
            <p:ph type="sldNum" sz="quarter" idx="12"/>
          </p:nvPr>
        </p:nvSpPr>
        <p:spPr/>
        <p:txBody>
          <a:bodyPr/>
          <a:lstStyle/>
          <a:p>
            <a:fld id="{147ABDC5-7E89-B341-8DFC-A729978A81BA}" type="slidenum">
              <a:rPr lang="en-US" smtClean="0">
                <a:solidFill>
                  <a:schemeClr val="bg1"/>
                </a:solidFill>
              </a:rPr>
              <a:t>15</a:t>
            </a:fld>
            <a:endParaRPr lang="en-US">
              <a:solidFill>
                <a:schemeClr val="bg1"/>
              </a:solidFill>
            </a:endParaRPr>
          </a:p>
        </p:txBody>
      </p:sp>
    </p:spTree>
    <p:extLst>
      <p:ext uri="{BB962C8B-B14F-4D97-AF65-F5344CB8AC3E}">
        <p14:creationId xmlns:p14="http://schemas.microsoft.com/office/powerpoint/2010/main" val="2417813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30" y="500062"/>
            <a:ext cx="11616933" cy="2852737"/>
          </a:xfrm>
        </p:spPr>
        <p:txBody>
          <a:bodyPr>
            <a:normAutofit/>
          </a:bodyPr>
          <a:lstStyle/>
          <a:p>
            <a:pPr algn="ctr"/>
            <a:r>
              <a:rPr lang="en-US" sz="4000" b="1" dirty="0" smtClean="0"/>
              <a:t>What are some examples of good assessments?</a:t>
            </a:r>
            <a:endParaRPr lang="en-US" sz="4000" b="1" dirty="0"/>
          </a:p>
        </p:txBody>
      </p:sp>
      <p:grpSp>
        <p:nvGrpSpPr>
          <p:cNvPr id="8" name="Penn State OPA Logo" descr="Office of the President Logo" title="Penn State OPA Loga"/>
          <p:cNvGrpSpPr/>
          <p:nvPr/>
        </p:nvGrpSpPr>
        <p:grpSpPr>
          <a:xfrm>
            <a:off x="0" y="5798186"/>
            <a:ext cx="12192000" cy="1059814"/>
            <a:chOff x="0" y="0"/>
            <a:chExt cx="12192000" cy="1059891"/>
          </a:xfrm>
        </p:grpSpPr>
        <p:sp>
          <p:nvSpPr>
            <p:cNvPr id="9"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enn State - Logo" descr="Office of the President Logo" title="Penn State OPA Log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1"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973508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50" y="365125"/>
            <a:ext cx="11715750" cy="1325563"/>
          </a:xfrm>
        </p:spPr>
        <p:txBody>
          <a:bodyPr>
            <a:normAutofit fontScale="90000"/>
          </a:bodyPr>
          <a:lstStyle/>
          <a:p>
            <a:r>
              <a:rPr lang="en-US" dirty="0" smtClean="0"/>
              <a:t>Political Science/International Politics </a:t>
            </a:r>
            <a:r>
              <a:rPr lang="en-US" dirty="0"/>
              <a:t>(UP, HB, AL, WC)</a:t>
            </a:r>
            <a:br>
              <a:rPr lang="en-US" dirty="0"/>
            </a:br>
            <a:endParaRPr lang="en-US" dirty="0"/>
          </a:p>
        </p:txBody>
      </p:sp>
      <p:sp>
        <p:nvSpPr>
          <p:cNvPr id="2" name="Right Arrow Callout 1"/>
          <p:cNvSpPr/>
          <p:nvPr/>
        </p:nvSpPr>
        <p:spPr>
          <a:xfrm>
            <a:off x="377190" y="1977390"/>
            <a:ext cx="3580448" cy="291465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Students will be able to define </a:t>
            </a:r>
            <a:r>
              <a:rPr lang="en-US" sz="2000" b="1" dirty="0"/>
              <a:t>and </a:t>
            </a:r>
            <a:r>
              <a:rPr lang="en-US" sz="2000" b="1" dirty="0" smtClean="0"/>
              <a:t>use the concepts political scientists employ to make and substantiate knowledge claims</a:t>
            </a:r>
            <a:endParaRPr lang="en-US" sz="2000" b="1" dirty="0"/>
          </a:p>
        </p:txBody>
      </p:sp>
      <p:sp>
        <p:nvSpPr>
          <p:cNvPr id="4" name="Pentagon 3"/>
          <p:cNvSpPr/>
          <p:nvPr/>
        </p:nvSpPr>
        <p:spPr>
          <a:xfrm>
            <a:off x="4243388" y="2576035"/>
            <a:ext cx="2331719" cy="1717357"/>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Faculty-designed quiz</a:t>
            </a:r>
            <a:endParaRPr lang="en-US" dirty="0">
              <a:solidFill>
                <a:schemeClr val="tx1"/>
              </a:solidFill>
            </a:endParaRPr>
          </a:p>
        </p:txBody>
      </p:sp>
      <p:sp>
        <p:nvSpPr>
          <p:cNvPr id="6" name="Pentagon 5"/>
          <p:cNvSpPr/>
          <p:nvPr/>
        </p:nvSpPr>
        <p:spPr>
          <a:xfrm>
            <a:off x="6975157" y="2576035"/>
            <a:ext cx="2611756" cy="1717357"/>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Expectations met; Students taking Poly </a:t>
            </a:r>
            <a:r>
              <a:rPr lang="en-US" dirty="0" err="1" smtClean="0">
                <a:solidFill>
                  <a:schemeClr val="tx1"/>
                </a:solidFill>
              </a:rPr>
              <a:t>Sci</a:t>
            </a:r>
            <a:r>
              <a:rPr lang="en-US" dirty="0" smtClean="0">
                <a:solidFill>
                  <a:schemeClr val="tx1"/>
                </a:solidFill>
              </a:rPr>
              <a:t> 14 performed better than those who didn’t</a:t>
            </a:r>
            <a:endParaRPr lang="en-US" dirty="0">
              <a:solidFill>
                <a:schemeClr val="tx1"/>
              </a:solidFill>
            </a:endParaRPr>
          </a:p>
        </p:txBody>
      </p:sp>
      <p:sp>
        <p:nvSpPr>
          <p:cNvPr id="7" name="Rectangle 6"/>
          <p:cNvSpPr/>
          <p:nvPr/>
        </p:nvSpPr>
        <p:spPr>
          <a:xfrm>
            <a:off x="9986963" y="2683192"/>
            <a:ext cx="1585913" cy="15030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Changes to degree requirements</a:t>
            </a:r>
            <a:endParaRPr lang="en-US" dirty="0">
              <a:solidFill>
                <a:schemeClr val="tx1"/>
              </a:solidFill>
            </a:endParaRPr>
          </a:p>
        </p:txBody>
      </p:sp>
      <p:sp>
        <p:nvSpPr>
          <p:cNvPr id="8" name="TextBox 7"/>
          <p:cNvSpPr txBox="1"/>
          <p:nvPr/>
        </p:nvSpPr>
        <p:spPr>
          <a:xfrm>
            <a:off x="4100513" y="5343525"/>
            <a:ext cx="3088666" cy="584775"/>
          </a:xfrm>
          <a:prstGeom prst="rect">
            <a:avLst/>
          </a:prstGeom>
          <a:noFill/>
        </p:spPr>
        <p:txBody>
          <a:bodyPr wrap="none" rtlCol="0">
            <a:spAutoFit/>
          </a:bodyPr>
          <a:lstStyle/>
          <a:p>
            <a:r>
              <a:rPr lang="en-US" sz="3200" b="1" dirty="0" smtClean="0">
                <a:solidFill>
                  <a:srgbClr val="C00000"/>
                </a:solidFill>
              </a:rPr>
              <a:t>Research Design!</a:t>
            </a:r>
            <a:endParaRPr lang="en-US" sz="3200" b="1" dirty="0">
              <a:solidFill>
                <a:srgbClr val="C00000"/>
              </a:solidFill>
            </a:endParaRPr>
          </a:p>
        </p:txBody>
      </p:sp>
    </p:spTree>
    <p:extLst>
      <p:ext uri="{BB962C8B-B14F-4D97-AF65-F5344CB8AC3E}">
        <p14:creationId xmlns:p14="http://schemas.microsoft.com/office/powerpoint/2010/main" val="29341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190" y="460367"/>
            <a:ext cx="11715750" cy="1325563"/>
          </a:xfrm>
        </p:spPr>
        <p:txBody>
          <a:bodyPr>
            <a:normAutofit fontScale="90000"/>
          </a:bodyPr>
          <a:lstStyle/>
          <a:p>
            <a:r>
              <a:rPr lang="en-US" dirty="0"/>
              <a:t>Biochemistry and Molecular </a:t>
            </a:r>
            <a:r>
              <a:rPr lang="en-US" dirty="0" smtClean="0"/>
              <a:t>Biology (Penn State Berks)</a:t>
            </a:r>
            <a:r>
              <a:rPr lang="en-US" dirty="0"/>
              <a:t/>
            </a:r>
            <a:br>
              <a:rPr lang="en-US" dirty="0"/>
            </a:br>
            <a:r>
              <a:rPr lang="en-US" dirty="0"/>
              <a:t/>
            </a:r>
            <a:br>
              <a:rPr lang="en-US" dirty="0"/>
            </a:br>
            <a:endParaRPr lang="en-US" dirty="0"/>
          </a:p>
        </p:txBody>
      </p:sp>
      <p:sp>
        <p:nvSpPr>
          <p:cNvPr id="2" name="Right Arrow Callout 1"/>
          <p:cNvSpPr/>
          <p:nvPr/>
        </p:nvSpPr>
        <p:spPr>
          <a:xfrm>
            <a:off x="377190" y="1977390"/>
            <a:ext cx="3580448" cy="291465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Students will be able to read, understand, and critically interpret primary scientific literature.</a:t>
            </a:r>
            <a:endParaRPr lang="en-US" sz="2000" dirty="0"/>
          </a:p>
        </p:txBody>
      </p:sp>
      <p:sp>
        <p:nvSpPr>
          <p:cNvPr id="4" name="Pentagon 3"/>
          <p:cNvSpPr/>
          <p:nvPr/>
        </p:nvSpPr>
        <p:spPr>
          <a:xfrm>
            <a:off x="4214814" y="2629612"/>
            <a:ext cx="2528886" cy="1663779"/>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Final Exam based on scientific article; scored with a rubric</a:t>
            </a:r>
            <a:endParaRPr lang="en-US" dirty="0">
              <a:solidFill>
                <a:schemeClr val="tx1"/>
              </a:solidFill>
            </a:endParaRPr>
          </a:p>
        </p:txBody>
      </p:sp>
      <p:sp>
        <p:nvSpPr>
          <p:cNvPr id="6" name="Pentagon 5"/>
          <p:cNvSpPr/>
          <p:nvPr/>
        </p:nvSpPr>
        <p:spPr>
          <a:xfrm>
            <a:off x="6975157" y="2576035"/>
            <a:ext cx="2611756" cy="1717357"/>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Criteria not met for 3 of the 4 assignment elements</a:t>
            </a:r>
            <a:endParaRPr lang="en-US" dirty="0">
              <a:solidFill>
                <a:schemeClr val="tx1"/>
              </a:solidFill>
            </a:endParaRPr>
          </a:p>
        </p:txBody>
      </p:sp>
      <p:sp>
        <p:nvSpPr>
          <p:cNvPr id="7" name="Rectangle 6"/>
          <p:cNvSpPr/>
          <p:nvPr/>
        </p:nvSpPr>
        <p:spPr>
          <a:xfrm>
            <a:off x="9986963" y="2511026"/>
            <a:ext cx="1900237" cy="17287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Identify courses in the curriculum where students can get more practice</a:t>
            </a:r>
            <a:endParaRPr lang="en-US" dirty="0">
              <a:solidFill>
                <a:schemeClr val="tx1"/>
              </a:solidFill>
            </a:endParaRPr>
          </a:p>
        </p:txBody>
      </p:sp>
      <p:sp>
        <p:nvSpPr>
          <p:cNvPr id="5" name="TextBox 4"/>
          <p:cNvSpPr txBox="1"/>
          <p:nvPr/>
        </p:nvSpPr>
        <p:spPr>
          <a:xfrm>
            <a:off x="4100513" y="5343525"/>
            <a:ext cx="3491277" cy="584775"/>
          </a:xfrm>
          <a:prstGeom prst="rect">
            <a:avLst/>
          </a:prstGeom>
          <a:noFill/>
        </p:spPr>
        <p:txBody>
          <a:bodyPr wrap="none" rtlCol="0">
            <a:spAutoFit/>
          </a:bodyPr>
          <a:lstStyle/>
          <a:p>
            <a:r>
              <a:rPr lang="en-US" sz="3200" b="1" dirty="0" smtClean="0">
                <a:solidFill>
                  <a:srgbClr val="C00000"/>
                </a:solidFill>
              </a:rPr>
              <a:t>Great use of rubric!</a:t>
            </a:r>
            <a:endParaRPr lang="en-US" sz="3200" b="1" dirty="0">
              <a:solidFill>
                <a:srgbClr val="C00000"/>
              </a:solidFill>
            </a:endParaRPr>
          </a:p>
        </p:txBody>
      </p:sp>
    </p:spTree>
    <p:extLst>
      <p:ext uri="{BB962C8B-B14F-4D97-AF65-F5344CB8AC3E}">
        <p14:creationId xmlns:p14="http://schemas.microsoft.com/office/powerpoint/2010/main" val="19080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smtClean="0">
                <a:solidFill>
                  <a:schemeClr val="bg1"/>
                </a:solidFill>
              </a:rPr>
              <a:t>AAC&amp;U VALUE</a:t>
            </a:r>
            <a:r>
              <a:rPr lang="en-US" baseline="0" dirty="0" smtClean="0">
                <a:solidFill>
                  <a:schemeClr val="bg1"/>
                </a:solidFill>
              </a:rPr>
              <a:t> Rubric</a:t>
            </a:r>
            <a:endParaRPr lang="en-US" dirty="0">
              <a:solidFill>
                <a:schemeClr val="bg1"/>
              </a:solidFill>
            </a:endParaRPr>
          </a:p>
        </p:txBody>
      </p:sp>
      <p:graphicFrame>
        <p:nvGraphicFramePr>
          <p:cNvPr id="5" name="Table 4" descr="VALUE rubrics are usedfor communication, critical thinking, intercultural competence, and many more competencies. " title="AAC&amp;U VALUE RUBRIC for Problem Solving"/>
          <p:cNvGraphicFramePr>
            <a:graphicFrameLocks noGrp="1"/>
          </p:cNvGraphicFramePr>
          <p:nvPr>
            <p:extLst>
              <p:ext uri="{D42A27DB-BD31-4B8C-83A1-F6EECF244321}">
                <p14:modId xmlns:p14="http://schemas.microsoft.com/office/powerpoint/2010/main" val="4152385558"/>
              </p:ext>
            </p:extLst>
          </p:nvPr>
        </p:nvGraphicFramePr>
        <p:xfrm>
          <a:off x="0" y="0"/>
          <a:ext cx="12192000" cy="6830829"/>
        </p:xfrm>
        <a:graphic>
          <a:graphicData uri="http://schemas.openxmlformats.org/drawingml/2006/table">
            <a:tbl>
              <a:tblPr firstRow="1">
                <a:tableStyleId>{5C22544A-7EE6-4342-B048-85BDC9FD1C3A}</a:tableStyleId>
              </a:tblPr>
              <a:tblGrid>
                <a:gridCol w="2437879"/>
                <a:gridCol w="2438530"/>
                <a:gridCol w="2437879"/>
                <a:gridCol w="2438530"/>
                <a:gridCol w="2439182"/>
              </a:tblGrid>
              <a:tr h="677543">
                <a:tc>
                  <a:txBody>
                    <a:bodyPr/>
                    <a:lstStyle/>
                    <a:p>
                      <a:pPr marL="0" marR="0" algn="ctr">
                        <a:spcBef>
                          <a:spcPts val="0"/>
                        </a:spcBef>
                        <a:spcAft>
                          <a:spcPts val="0"/>
                        </a:spcAft>
                      </a:pPr>
                      <a:r>
                        <a:rPr lang="ru-RU" sz="1800" kern="150" dirty="0">
                          <a:effectLst/>
                        </a:rPr>
                        <a:t> </a:t>
                      </a:r>
                      <a:r>
                        <a:rPr lang="en-US" sz="2000" kern="150" dirty="0" smtClean="0">
                          <a:effectLst/>
                        </a:rPr>
                        <a:t>Focus Area</a:t>
                      </a:r>
                      <a:endParaRPr lang="en-US" sz="20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lgn="ctr">
                        <a:spcBef>
                          <a:spcPts val="0"/>
                        </a:spcBef>
                        <a:spcAft>
                          <a:spcPts val="0"/>
                        </a:spcAft>
                      </a:pPr>
                      <a:r>
                        <a:rPr lang="ru-RU" sz="2000" kern="150" dirty="0" smtClean="0">
                          <a:effectLst/>
                        </a:rPr>
                        <a:t>Capstone</a:t>
                      </a:r>
                      <a:r>
                        <a:rPr lang="en-US" sz="2000" kern="150" dirty="0" smtClean="0">
                          <a:effectLst/>
                        </a:rPr>
                        <a:t> </a:t>
                      </a:r>
                    </a:p>
                    <a:p>
                      <a:pPr marL="0" marR="0" algn="ctr">
                        <a:spcBef>
                          <a:spcPts val="0"/>
                        </a:spcBef>
                        <a:spcAft>
                          <a:spcPts val="0"/>
                        </a:spcAft>
                      </a:pPr>
                      <a:r>
                        <a:rPr lang="en-US" sz="2000" kern="150" dirty="0" smtClean="0">
                          <a:effectLst/>
                        </a:rPr>
                        <a:t>4</a:t>
                      </a:r>
                      <a:endParaRPr lang="en-US" sz="2000" kern="150" dirty="0">
                        <a:effectLst/>
                      </a:endParaRPr>
                    </a:p>
                  </a:txBody>
                  <a:tcPr marL="28271" marR="28271" marT="28271" marB="28271"/>
                </a:tc>
                <a:tc gridSpan="2">
                  <a:txBody>
                    <a:bodyPr/>
                    <a:lstStyle/>
                    <a:p>
                      <a:pPr marL="0" marR="0" algn="ctr">
                        <a:spcBef>
                          <a:spcPts val="0"/>
                        </a:spcBef>
                        <a:spcAft>
                          <a:spcPts val="0"/>
                        </a:spcAft>
                      </a:pPr>
                      <a:r>
                        <a:rPr lang="ru-RU" sz="2000" kern="150" dirty="0" smtClean="0">
                          <a:effectLst/>
                        </a:rPr>
                        <a:t>Milestones</a:t>
                      </a:r>
                      <a:endParaRPr lang="en-US" sz="2000" kern="150" dirty="0" smtClean="0">
                        <a:effectLst/>
                      </a:endParaRPr>
                    </a:p>
                    <a:p>
                      <a:pPr marL="0" marR="0" algn="ctr">
                        <a:spcBef>
                          <a:spcPts val="0"/>
                        </a:spcBef>
                        <a:spcAft>
                          <a:spcPts val="0"/>
                        </a:spcAft>
                      </a:pPr>
                      <a:r>
                        <a:rPr lang="en-US" sz="2000" kern="150" dirty="0" smtClean="0">
                          <a:effectLst/>
                        </a:rPr>
                        <a:t> 3 and 2</a:t>
                      </a:r>
                      <a:r>
                        <a:rPr lang="ru-RU" sz="2000" kern="150" dirty="0">
                          <a:effectLst/>
                        </a:rPr>
                        <a:t>	</a:t>
                      </a:r>
                      <a:endParaRPr lang="en-US" sz="20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hMerge="1">
                  <a:txBody>
                    <a:bodyPr/>
                    <a:lstStyle/>
                    <a:p>
                      <a:endParaRPr lang="en-US"/>
                    </a:p>
                  </a:txBody>
                  <a:tcPr/>
                </a:tc>
                <a:tc>
                  <a:txBody>
                    <a:bodyPr/>
                    <a:lstStyle/>
                    <a:p>
                      <a:pPr marL="0" marR="0" algn="ctr">
                        <a:spcBef>
                          <a:spcPts val="0"/>
                        </a:spcBef>
                        <a:spcAft>
                          <a:spcPts val="0"/>
                        </a:spcAft>
                      </a:pPr>
                      <a:r>
                        <a:rPr lang="ru-RU" sz="2000" kern="150" dirty="0" smtClean="0">
                          <a:effectLst/>
                        </a:rPr>
                        <a:t>Benchmark</a:t>
                      </a:r>
                      <a:r>
                        <a:rPr lang="en-US" sz="2000" kern="150" dirty="0" smtClean="0">
                          <a:effectLst/>
                        </a:rPr>
                        <a:t> </a:t>
                      </a:r>
                    </a:p>
                    <a:p>
                      <a:pPr marL="0" marR="0" algn="ctr">
                        <a:spcBef>
                          <a:spcPts val="0"/>
                        </a:spcBef>
                        <a:spcAft>
                          <a:spcPts val="0"/>
                        </a:spcAft>
                      </a:pPr>
                      <a:r>
                        <a:rPr lang="en-US" sz="2000" kern="150" dirty="0" smtClean="0">
                          <a:effectLst/>
                        </a:rPr>
                        <a:t>1 </a:t>
                      </a:r>
                      <a:endParaRPr lang="en-US" sz="2000" kern="150" dirty="0">
                        <a:effectLst/>
                      </a:endParaRPr>
                    </a:p>
                  </a:txBody>
                  <a:tcPr marL="28271" marR="28271" marT="28271" marB="28271"/>
                </a:tc>
              </a:tr>
              <a:tr h="987560">
                <a:tc>
                  <a:txBody>
                    <a:bodyPr/>
                    <a:lstStyle/>
                    <a:p>
                      <a:pPr marL="0" marR="0">
                        <a:spcBef>
                          <a:spcPts val="0"/>
                        </a:spcBef>
                        <a:spcAft>
                          <a:spcPts val="0"/>
                        </a:spcAft>
                      </a:pPr>
                      <a:r>
                        <a:rPr lang="ru-RU" sz="2000" kern="150" dirty="0">
                          <a:effectLst/>
                        </a:rPr>
                        <a:t>Define </a:t>
                      </a:r>
                      <a:r>
                        <a:rPr lang="en-US" sz="2000" kern="150" dirty="0">
                          <a:effectLst/>
                        </a:rPr>
                        <a:t>P</a:t>
                      </a:r>
                      <a:r>
                        <a:rPr lang="ru-RU" sz="2000" kern="150" dirty="0">
                          <a:effectLst/>
                        </a:rPr>
                        <a:t>roblem</a:t>
                      </a:r>
                      <a:endParaRPr lang="en-US" sz="20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Demonstrates the ability to construct a clear and insightful problem statement with evidence of all relevant contextual factors.</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Demonstrates the ability to construct a problem statement with evidence of most relevant contextual factors, and problem statement is adequately detailed.</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Begins to demonstrate the ability to construct a problem statement with evidence of most relevant contextual factors, but problem statement is superficial.</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Demonstrates a limited ability in identifying a problem statement or related contextual factors.</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r>
              <a:tr h="657456">
                <a:tc>
                  <a:txBody>
                    <a:bodyPr/>
                    <a:lstStyle/>
                    <a:p>
                      <a:pPr marL="0" marR="0">
                        <a:spcBef>
                          <a:spcPts val="0"/>
                        </a:spcBef>
                        <a:spcAft>
                          <a:spcPts val="0"/>
                        </a:spcAft>
                      </a:pPr>
                      <a:r>
                        <a:rPr lang="ru-RU" sz="2000" kern="150" dirty="0">
                          <a:effectLst/>
                        </a:rPr>
                        <a:t>Identify </a:t>
                      </a:r>
                      <a:r>
                        <a:rPr lang="en-US" sz="2000" kern="150" dirty="0">
                          <a:effectLst/>
                        </a:rPr>
                        <a:t>S</a:t>
                      </a:r>
                      <a:r>
                        <a:rPr lang="ru-RU" sz="2000" kern="150" dirty="0">
                          <a:effectLst/>
                        </a:rPr>
                        <a:t>trategies</a:t>
                      </a:r>
                      <a:endParaRPr lang="en-US" sz="20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a:effectLst/>
                        </a:rPr>
                        <a:t>Identifies multiple approaches for solving the problem that apply within a specific context.</a:t>
                      </a:r>
                      <a:endParaRPr lang="en-US" sz="1200" kern="15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Identifies multiple approaches for solving the problem, only some of which apply within a specific context.</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a:effectLst/>
                        </a:rPr>
                        <a:t>Identifies only a single approach for solving the problem that does apply within a specific context.</a:t>
                      </a:r>
                      <a:endParaRPr lang="en-US" sz="1200" kern="15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Identifies one or more approaches for solving the problem that do not apply within a specific context.</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r>
              <a:tr h="1359580">
                <a:tc>
                  <a:txBody>
                    <a:bodyPr/>
                    <a:lstStyle/>
                    <a:p>
                      <a:pPr marL="0" marR="0">
                        <a:spcBef>
                          <a:spcPts val="0"/>
                        </a:spcBef>
                        <a:spcAft>
                          <a:spcPts val="0"/>
                        </a:spcAft>
                      </a:pPr>
                      <a:r>
                        <a:rPr lang="ru-RU" sz="2000" kern="150" dirty="0">
                          <a:effectLst/>
                        </a:rPr>
                        <a:t>Propose </a:t>
                      </a:r>
                      <a:r>
                        <a:rPr lang="en-US" sz="2000" kern="150" dirty="0">
                          <a:effectLst/>
                        </a:rPr>
                        <a:t>S</a:t>
                      </a:r>
                      <a:r>
                        <a:rPr lang="ru-RU" sz="2000" kern="150" dirty="0">
                          <a:effectLst/>
                        </a:rPr>
                        <a:t>olutions/</a:t>
                      </a:r>
                      <a:r>
                        <a:rPr lang="en-US" sz="2000" kern="150" dirty="0">
                          <a:effectLst/>
                        </a:rPr>
                        <a:t>H</a:t>
                      </a:r>
                      <a:r>
                        <a:rPr lang="ru-RU" sz="2000" kern="150" dirty="0">
                          <a:effectLst/>
                        </a:rPr>
                        <a:t>ypotheses</a:t>
                      </a:r>
                      <a:endParaRPr lang="en-US" sz="20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a:effectLst/>
                        </a:rPr>
                        <a:t>Proposes one or more solutions/hypotheses that indicates a deep comprehension of the problem. Solution/hypotheses are sensitive to contextual factors as well as all of the following: ethical, logical, and cultural dimensions of the problem.</a:t>
                      </a:r>
                      <a:endParaRPr lang="en-US" sz="1200" kern="15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Proposes one or more solutions/hypotheses that indicates comprehension of the problem. Solutions/hypotheses are sensitive to contextual factors as well as the one of the following:  ethical, logical, or cultural dimensions of the problem.</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Proposes one solution/hypothesis that is “off the shelf” rather than individually designed to address the specific contextual factors of the problem.</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Proposes a solution/hypothesis that is difficult to evaluate because it is vague or only indirectly addresses the problem statement.</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r>
              <a:tr h="1545590">
                <a:tc>
                  <a:txBody>
                    <a:bodyPr/>
                    <a:lstStyle/>
                    <a:p>
                      <a:pPr marL="0" marR="0">
                        <a:spcBef>
                          <a:spcPts val="0"/>
                        </a:spcBef>
                        <a:spcAft>
                          <a:spcPts val="0"/>
                        </a:spcAft>
                      </a:pPr>
                      <a:r>
                        <a:rPr lang="ru-RU" sz="2000" kern="150" dirty="0">
                          <a:effectLst/>
                        </a:rPr>
                        <a:t>Evaluate </a:t>
                      </a:r>
                      <a:r>
                        <a:rPr lang="en-US" sz="2000" kern="150" dirty="0">
                          <a:effectLst/>
                        </a:rPr>
                        <a:t>P</a:t>
                      </a:r>
                      <a:r>
                        <a:rPr lang="ru-RU" sz="2000" kern="150" dirty="0">
                          <a:effectLst/>
                        </a:rPr>
                        <a:t>otential </a:t>
                      </a:r>
                      <a:r>
                        <a:rPr lang="en-US" sz="2000" kern="150" dirty="0">
                          <a:effectLst/>
                        </a:rPr>
                        <a:t>S</a:t>
                      </a:r>
                      <a:r>
                        <a:rPr lang="ru-RU" sz="2000" kern="150" dirty="0">
                          <a:effectLst/>
                        </a:rPr>
                        <a:t>olutions</a:t>
                      </a:r>
                      <a:endParaRPr lang="en-US" sz="20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a:effectLst/>
                        </a:rPr>
                        <a:t>Evaluation of solutions is deep and elegant (for example</a:t>
                      </a:r>
                      <a:r>
                        <a:rPr lang="en-US" sz="1200" kern="150">
                          <a:effectLst/>
                        </a:rPr>
                        <a:t>,</a:t>
                      </a:r>
                      <a:r>
                        <a:rPr lang="ru-RU" sz="1200" kern="150">
                          <a:effectLst/>
                        </a:rPr>
                        <a:t> contains thorough and insightful explanation) </a:t>
                      </a:r>
                      <a:r>
                        <a:rPr lang="en-US" sz="1200" kern="150">
                          <a:effectLst/>
                        </a:rPr>
                        <a:t>and </a:t>
                      </a:r>
                      <a:r>
                        <a:rPr lang="ru-RU" sz="1200" kern="150">
                          <a:effectLst/>
                        </a:rPr>
                        <a:t>includes, deeply and thoroughly, all of the following: considers history of problem, reviews logic/reasoning, examines feasibility of solution</a:t>
                      </a:r>
                      <a:r>
                        <a:rPr lang="en-US" sz="1200" kern="150">
                          <a:effectLst/>
                        </a:rPr>
                        <a:t>,</a:t>
                      </a:r>
                      <a:r>
                        <a:rPr lang="ru-RU" sz="1200" kern="150">
                          <a:effectLst/>
                        </a:rPr>
                        <a:t> and weighs impacts of solution.</a:t>
                      </a:r>
                      <a:endParaRPr lang="en-US" sz="1200" kern="15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a:effectLst/>
                        </a:rPr>
                        <a:t>Evaluation of solutions is adequate (for example</a:t>
                      </a:r>
                      <a:r>
                        <a:rPr lang="en-US" sz="1200" kern="150">
                          <a:effectLst/>
                        </a:rPr>
                        <a:t>,</a:t>
                      </a:r>
                      <a:r>
                        <a:rPr lang="ru-RU" sz="1200" kern="150">
                          <a:effectLst/>
                        </a:rPr>
                        <a:t> contains </a:t>
                      </a:r>
                      <a:r>
                        <a:rPr lang="en-US" sz="1200" kern="150">
                          <a:effectLst/>
                        </a:rPr>
                        <a:t>t</a:t>
                      </a:r>
                      <a:r>
                        <a:rPr lang="ru-RU" sz="1200" kern="150">
                          <a:effectLst/>
                        </a:rPr>
                        <a:t>horough explanation) and includes the following: considers history of problem, reviews logic/reasoning, examines feasibility of solution</a:t>
                      </a:r>
                      <a:r>
                        <a:rPr lang="en-US" sz="1200" kern="150">
                          <a:effectLst/>
                        </a:rPr>
                        <a:t>,</a:t>
                      </a:r>
                      <a:r>
                        <a:rPr lang="ru-RU" sz="1200" kern="150">
                          <a:effectLst/>
                        </a:rPr>
                        <a:t> and weighs impacts of solution.</a:t>
                      </a:r>
                      <a:endParaRPr lang="en-US" sz="1200" kern="15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Evaluation of solutions is brief (for example</a:t>
                      </a:r>
                      <a:r>
                        <a:rPr lang="en-US" sz="1200" kern="150" dirty="0">
                          <a:effectLst/>
                        </a:rPr>
                        <a:t>,</a:t>
                      </a:r>
                      <a:r>
                        <a:rPr lang="ru-RU" sz="1200" kern="150" dirty="0">
                          <a:effectLst/>
                        </a:rPr>
                        <a:t> explanation lacks depth) and includes the following: considers history of problem, reviews logic/reasoning, examines feasibility of solution</a:t>
                      </a:r>
                      <a:r>
                        <a:rPr lang="en-US" sz="1200" kern="150" dirty="0">
                          <a:effectLst/>
                        </a:rPr>
                        <a:t>,</a:t>
                      </a:r>
                      <a:r>
                        <a:rPr lang="ru-RU" sz="1200" kern="150" dirty="0">
                          <a:effectLst/>
                        </a:rPr>
                        <a:t> and weighs impacts of solution.</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Evaluation of solutions is superficial (for example, contains cursory, surface level explanation) and includes the following: considers history of problem, reviews logic/reasoning, examines feasibility of solution</a:t>
                      </a:r>
                      <a:r>
                        <a:rPr lang="en-US" sz="1200" kern="150" dirty="0">
                          <a:effectLst/>
                        </a:rPr>
                        <a:t>,</a:t>
                      </a:r>
                      <a:r>
                        <a:rPr lang="ru-RU" sz="1200" kern="150" dirty="0">
                          <a:effectLst/>
                        </a:rPr>
                        <a:t> and weighs impacts of solution.</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r>
              <a:tr h="801550">
                <a:tc>
                  <a:txBody>
                    <a:bodyPr/>
                    <a:lstStyle/>
                    <a:p>
                      <a:pPr marL="0" marR="0">
                        <a:spcBef>
                          <a:spcPts val="0"/>
                        </a:spcBef>
                        <a:spcAft>
                          <a:spcPts val="0"/>
                        </a:spcAft>
                      </a:pPr>
                      <a:r>
                        <a:rPr lang="ru-RU" sz="2000" kern="150" dirty="0">
                          <a:effectLst/>
                        </a:rPr>
                        <a:t>Implement Solution</a:t>
                      </a:r>
                      <a:endParaRPr lang="en-US" sz="20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a:effectLst/>
                        </a:rPr>
                        <a:t>Implements the solution in a manner that addresses thoroughly and deeply multiple contextual factors of the problem.</a:t>
                      </a:r>
                      <a:endParaRPr lang="en-US" sz="1200" kern="15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a:effectLst/>
                        </a:rPr>
                        <a:t>Implements the solution in a manner that addresses multiple contextual factors of the problem in a surface manner.</a:t>
                      </a:r>
                      <a:endParaRPr lang="en-US" sz="1200" kern="15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Implements the solution in a manner that addresses the problem statement but ignores relevant contextual factors.</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Implements the solution in a manner that does not directly address the problem statement.</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r>
              <a:tr h="801550">
                <a:tc>
                  <a:txBody>
                    <a:bodyPr/>
                    <a:lstStyle/>
                    <a:p>
                      <a:pPr marL="0" marR="0">
                        <a:spcBef>
                          <a:spcPts val="0"/>
                        </a:spcBef>
                        <a:spcAft>
                          <a:spcPts val="0"/>
                        </a:spcAft>
                      </a:pPr>
                      <a:r>
                        <a:rPr lang="ru-RU" sz="2000" kern="150" dirty="0">
                          <a:effectLst/>
                        </a:rPr>
                        <a:t>Evaluate </a:t>
                      </a:r>
                      <a:r>
                        <a:rPr lang="en-US" sz="2000" kern="150" dirty="0">
                          <a:effectLst/>
                        </a:rPr>
                        <a:t>O</a:t>
                      </a:r>
                      <a:r>
                        <a:rPr lang="ru-RU" sz="2000" kern="150" dirty="0">
                          <a:effectLst/>
                        </a:rPr>
                        <a:t>utcomes</a:t>
                      </a:r>
                      <a:endParaRPr lang="en-US" sz="20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a:effectLst/>
                        </a:rPr>
                        <a:t>Reviews results relative to the problem defined with thorough, specific considerations of need for further work.</a:t>
                      </a:r>
                      <a:endParaRPr lang="en-US" sz="1200" kern="15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a:effectLst/>
                        </a:rPr>
                        <a:t>Reviews results relative to the problem defined with some consideration of need for further work.</a:t>
                      </a:r>
                      <a:endParaRPr lang="en-US" sz="1200" kern="15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Reviews results in terms of the problem defined with little, if any</a:t>
                      </a:r>
                      <a:r>
                        <a:rPr lang="en-US" sz="1200" kern="150" dirty="0">
                          <a:effectLst/>
                        </a:rPr>
                        <a:t>, </a:t>
                      </a:r>
                      <a:r>
                        <a:rPr lang="ru-RU" sz="1200" kern="150" dirty="0">
                          <a:effectLst/>
                        </a:rPr>
                        <a:t>consideration of need for further work.</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c>
                  <a:txBody>
                    <a:bodyPr/>
                    <a:lstStyle/>
                    <a:p>
                      <a:pPr marL="0" marR="0">
                        <a:spcBef>
                          <a:spcPts val="0"/>
                        </a:spcBef>
                        <a:spcAft>
                          <a:spcPts val="0"/>
                        </a:spcAft>
                      </a:pPr>
                      <a:r>
                        <a:rPr lang="ru-RU" sz="1200" kern="150" dirty="0">
                          <a:effectLst/>
                        </a:rPr>
                        <a:t>Reviews results superficially in terms of the problem defined with no consideration of need for further work</a:t>
                      </a:r>
                      <a:endParaRPr lang="en-US" sz="1200" kern="15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28271" marR="28271" marT="28271" marB="28271"/>
                </a:tc>
              </a:tr>
            </a:tbl>
          </a:graphicData>
        </a:graphic>
      </p:graphicFrame>
    </p:spTree>
    <p:extLst>
      <p:ext uri="{BB962C8B-B14F-4D97-AF65-F5344CB8AC3E}">
        <p14:creationId xmlns:p14="http://schemas.microsoft.com/office/powerpoint/2010/main" val="3866934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hat will this webinar answer"/>
          <p:cNvSpPr>
            <a:spLocks noGrp="1"/>
          </p:cNvSpPr>
          <p:nvPr>
            <p:ph type="title"/>
          </p:nvPr>
        </p:nvSpPr>
        <p:spPr>
          <a:xfrm>
            <a:off x="838200" y="365125"/>
            <a:ext cx="10515600" cy="1325563"/>
          </a:xfrm>
        </p:spPr>
        <p:txBody>
          <a:bodyPr>
            <a:normAutofit/>
          </a:bodyPr>
          <a:lstStyle/>
          <a:p>
            <a:r>
              <a:rPr lang="en-US" sz="3600" b="1" dirty="0" smtClean="0"/>
              <a:t>This webinar will answer the following questions (and more)</a:t>
            </a:r>
            <a:endParaRPr lang="en-US" sz="3600" b="1" dirty="0"/>
          </a:p>
        </p:txBody>
      </p:sp>
      <p:sp>
        <p:nvSpPr>
          <p:cNvPr id="8" name="5 things that will be answered"/>
          <p:cNvSpPr txBox="1">
            <a:spLocks/>
          </p:cNvSpPr>
          <p:nvPr/>
        </p:nvSpPr>
        <p:spPr>
          <a:xfrm>
            <a:off x="1132741" y="2049462"/>
            <a:ext cx="10221059" cy="30797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514350" indent="-514350">
              <a:lnSpc>
                <a:spcPct val="110000"/>
              </a:lnSpc>
              <a:buFont typeface="+mj-lt"/>
              <a:buAutoNum type="arabicPeriod"/>
            </a:pPr>
            <a:r>
              <a:rPr lang="en-US" dirty="0" smtClean="0">
                <a:solidFill>
                  <a:schemeClr val="tx1"/>
                </a:solidFill>
              </a:rPr>
              <a:t>Who uses information gathered through learning outcomes assessment?</a:t>
            </a:r>
          </a:p>
          <a:p>
            <a:pPr marL="514350" indent="-514350">
              <a:lnSpc>
                <a:spcPct val="110000"/>
              </a:lnSpc>
              <a:buFont typeface="+mj-lt"/>
              <a:buAutoNum type="arabicPeriod"/>
            </a:pPr>
            <a:r>
              <a:rPr lang="en-US" dirty="0" smtClean="0">
                <a:solidFill>
                  <a:schemeClr val="tx1"/>
                </a:solidFill>
              </a:rPr>
              <a:t>What is the learning outcomes assessment process?</a:t>
            </a:r>
          </a:p>
          <a:p>
            <a:pPr marL="514350" indent="-514350">
              <a:lnSpc>
                <a:spcPct val="110000"/>
              </a:lnSpc>
              <a:buFont typeface="+mj-lt"/>
              <a:buAutoNum type="arabicPeriod"/>
            </a:pPr>
            <a:r>
              <a:rPr lang="en-US" dirty="0" smtClean="0">
                <a:solidFill>
                  <a:schemeClr val="tx1"/>
                </a:solidFill>
              </a:rPr>
              <a:t>Which learning objectives are other programs assessing and how?</a:t>
            </a:r>
          </a:p>
          <a:p>
            <a:pPr marL="514350" indent="-514350">
              <a:lnSpc>
                <a:spcPct val="110000"/>
              </a:lnSpc>
              <a:buFont typeface="+mj-lt"/>
              <a:buAutoNum type="arabicPeriod"/>
            </a:pPr>
            <a:r>
              <a:rPr lang="en-US" dirty="0" smtClean="0">
                <a:solidFill>
                  <a:schemeClr val="tx1"/>
                </a:solidFill>
              </a:rPr>
              <a:t>What are some examples of good assessment reports?</a:t>
            </a:r>
          </a:p>
          <a:p>
            <a:pPr marL="514350" indent="-514350">
              <a:lnSpc>
                <a:spcPct val="110000"/>
              </a:lnSpc>
              <a:buFont typeface="+mj-lt"/>
              <a:buAutoNum type="arabicPeriod"/>
            </a:pPr>
            <a:r>
              <a:rPr lang="en-US" dirty="0" smtClean="0">
                <a:solidFill>
                  <a:schemeClr val="tx1"/>
                </a:solidFill>
              </a:rPr>
              <a:t>What’s next for learning outcomes assessment at Penn State?</a:t>
            </a:r>
          </a:p>
          <a:p>
            <a:endParaRPr lang="en-US" dirty="0"/>
          </a:p>
        </p:txBody>
      </p:sp>
      <p:grpSp>
        <p:nvGrpSpPr>
          <p:cNvPr id="10" name="Penn State OPA Logo" descr="Office of the President Logo" title="Penn State OPA Loga"/>
          <p:cNvGrpSpPr/>
          <p:nvPr/>
        </p:nvGrpSpPr>
        <p:grpSpPr>
          <a:xfrm>
            <a:off x="1" y="5798109"/>
            <a:ext cx="12192000" cy="1059891"/>
            <a:chOff x="1" y="5798109"/>
            <a:chExt cx="12192000" cy="1059891"/>
          </a:xfrm>
        </p:grpSpPr>
        <p:sp>
          <p:nvSpPr>
            <p:cNvPr id="11" name="Penn State Blue Footer - Logo"/>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pic>
          <p:nvPicPr>
            <p:cNvPr id="12" name="Penn State - Logo" descr="Office of the President Logo" title="Penn State OPA Log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917" y="5798109"/>
              <a:ext cx="2188654" cy="719390"/>
            </a:xfrm>
            <a:prstGeom prst="rect">
              <a:avLst/>
            </a:prstGeom>
          </p:spPr>
        </p:pic>
        <p:sp>
          <p:nvSpPr>
            <p:cNvPr id="13" name="Office Title - Logo" title="Office of Planning and Institutional Assessment"/>
            <p:cNvSpPr txBox="1">
              <a:spLocks noChangeArrowheads="1"/>
            </p:cNvSpPr>
            <p:nvPr userDrawn="1"/>
          </p:nvSpPr>
          <p:spPr bwMode="auto">
            <a:xfrm>
              <a:off x="2848157" y="5801232"/>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dirty="0">
                  <a:solidFill>
                    <a:srgbClr val="2D4660"/>
                  </a:solidFill>
                  <a:ea typeface="Calibri" panose="020F0502020204030204" pitchFamily="34" charset="0"/>
                  <a:cs typeface="Times New Roman" panose="02020603050405020304" pitchFamily="18" charset="0"/>
                </a:rPr>
                <a:t> </a:t>
              </a:r>
              <a:endParaRPr lang="en-US" sz="1100" dirty="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dirty="0" smtClean="0">
                  <a:solidFill>
                    <a:srgbClr val="2D4660"/>
                  </a:solidFill>
                  <a:ea typeface="Calibri" panose="020F0502020204030204" pitchFamily="34" charset="0"/>
                  <a:cs typeface="Times New Roman" panose="02020603050405020304" pitchFamily="18" charset="0"/>
                </a:rPr>
                <a:t>Office of Planning and Assessment</a:t>
              </a:r>
              <a:endParaRPr lang="en-US" sz="1400" b="1" dirty="0">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89474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200" y="365125"/>
            <a:ext cx="10515600" cy="1325563"/>
          </a:xfrm>
        </p:spPr>
        <p:txBody>
          <a:bodyPr/>
          <a:lstStyle/>
          <a:p>
            <a:r>
              <a:rPr lang="en-US" dirty="0" smtClean="0"/>
              <a:t>Criteria</a:t>
            </a:r>
            <a:endParaRPr lang="en-US" dirty="0"/>
          </a:p>
        </p:txBody>
      </p:sp>
      <p:sp>
        <p:nvSpPr>
          <p:cNvPr id="4" name="Rectangle 3"/>
          <p:cNvSpPr/>
          <p:nvPr/>
        </p:nvSpPr>
        <p:spPr>
          <a:xfrm>
            <a:off x="2336708" y="2951946"/>
            <a:ext cx="7054560" cy="584775"/>
          </a:xfrm>
          <a:prstGeom prst="rect">
            <a:avLst/>
          </a:prstGeom>
        </p:spPr>
        <p:txBody>
          <a:bodyPr wrap="none">
            <a:spAutoFit/>
          </a:bodyPr>
          <a:lstStyle/>
          <a:p>
            <a:pPr algn="ctr"/>
            <a:r>
              <a:rPr lang="en-US" sz="3200" b="1" dirty="0"/>
              <a:t>80% of students will score 75% or higher</a:t>
            </a:r>
          </a:p>
        </p:txBody>
      </p:sp>
      <p:grpSp>
        <p:nvGrpSpPr>
          <p:cNvPr id="12" name="Penn State OPA Logo" descr="Office of the President Logo" title="Penn State OPA Loga"/>
          <p:cNvGrpSpPr/>
          <p:nvPr/>
        </p:nvGrpSpPr>
        <p:grpSpPr>
          <a:xfrm>
            <a:off x="0" y="5826443"/>
            <a:ext cx="12192000" cy="1059814"/>
            <a:chOff x="0" y="0"/>
            <a:chExt cx="12192000" cy="1059891"/>
          </a:xfrm>
        </p:grpSpPr>
        <p:sp>
          <p:nvSpPr>
            <p:cNvPr id="14"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enn State - Logo" descr="Office of the President Logo" title="Penn State OPA Log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6"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
        <p:nvSpPr>
          <p:cNvPr id="11" name="Slide Number Placeholder 5"/>
          <p:cNvSpPr>
            <a:spLocks noGrp="1"/>
          </p:cNvSpPr>
          <p:nvPr>
            <p:ph type="sldNum" sz="quarter" idx="12"/>
          </p:nvPr>
        </p:nvSpPr>
        <p:spPr/>
        <p:txBody>
          <a:bodyPr/>
          <a:lstStyle/>
          <a:p>
            <a:fld id="{147ABDC5-7E89-B341-8DFC-A729978A81BA}" type="slidenum">
              <a:rPr lang="en-US" smtClean="0"/>
              <a:t>20</a:t>
            </a:fld>
            <a:endParaRPr lang="en-US"/>
          </a:p>
        </p:txBody>
      </p:sp>
    </p:spTree>
    <p:extLst>
      <p:ext uri="{BB962C8B-B14F-4D97-AF65-F5344CB8AC3E}">
        <p14:creationId xmlns:p14="http://schemas.microsoft.com/office/powerpoint/2010/main" val="3872080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solidFill>
                  <a:schemeClr val="bg1"/>
                </a:solidFill>
              </a:rPr>
              <a:t>Example</a:t>
            </a:r>
            <a:r>
              <a:rPr lang="en-US" baseline="0" dirty="0" smtClean="0">
                <a:solidFill>
                  <a:schemeClr val="bg1"/>
                </a:solidFill>
              </a:rPr>
              <a:t> Rubric</a:t>
            </a:r>
            <a:endParaRPr lang="en-US" dirty="0">
              <a:solidFill>
                <a:schemeClr val="bg1"/>
              </a:solidFill>
            </a:endParaRPr>
          </a:p>
        </p:txBody>
      </p:sp>
      <p:graphicFrame>
        <p:nvGraphicFramePr>
          <p:cNvPr id="5" name="Table 4" title="Rubric with fake students and scores"/>
          <p:cNvGraphicFramePr>
            <a:graphicFrameLocks noGrp="1"/>
          </p:cNvGraphicFramePr>
          <p:nvPr>
            <p:extLst>
              <p:ext uri="{D42A27DB-BD31-4B8C-83A1-F6EECF244321}">
                <p14:modId xmlns:p14="http://schemas.microsoft.com/office/powerpoint/2010/main" val="3913121607"/>
              </p:ext>
            </p:extLst>
          </p:nvPr>
        </p:nvGraphicFramePr>
        <p:xfrm>
          <a:off x="734515" y="514218"/>
          <a:ext cx="10619285" cy="5448904"/>
        </p:xfrm>
        <a:graphic>
          <a:graphicData uri="http://schemas.openxmlformats.org/drawingml/2006/table">
            <a:tbl>
              <a:tblPr firstRow="1">
                <a:tableStyleId>{5C22544A-7EE6-4342-B048-85BDC9FD1C3A}</a:tableStyleId>
              </a:tblPr>
              <a:tblGrid>
                <a:gridCol w="2844000"/>
                <a:gridCol w="1340593"/>
                <a:gridCol w="1145622"/>
                <a:gridCol w="1102378"/>
                <a:gridCol w="1032013"/>
                <a:gridCol w="1067197"/>
                <a:gridCol w="1020285"/>
                <a:gridCol w="1067197"/>
              </a:tblGrid>
              <a:tr h="613092">
                <a:tc>
                  <a:txBody>
                    <a:bodyPr/>
                    <a:lstStyle/>
                    <a:p>
                      <a:pPr algn="ctr" fontAlgn="b"/>
                      <a:r>
                        <a:rPr lang="en-US" sz="2400" b="1" i="0" u="none" strike="noStrike" dirty="0" smtClean="0">
                          <a:solidFill>
                            <a:schemeClr val="bg1"/>
                          </a:solidFill>
                          <a:effectLst/>
                          <a:latin typeface="Calibri" panose="020F0502020204030204" pitchFamily="34" charset="0"/>
                        </a:rPr>
                        <a:t>Focus Areas</a:t>
                      </a:r>
                      <a:endParaRPr lang="en-US" sz="24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a:t>
                      </a:r>
                    </a:p>
                    <a:p>
                      <a:pPr algn="ctr" fontAlgn="b"/>
                      <a:r>
                        <a:rPr lang="en-US" sz="1800" b="1" u="none" strike="noStrike" dirty="0" smtClean="0">
                          <a:solidFill>
                            <a:schemeClr val="bg1"/>
                          </a:solidFill>
                          <a:effectLst/>
                        </a:rPr>
                        <a:t>1</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2</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3</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4</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5</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6</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7</a:t>
                      </a:r>
                      <a:endParaRPr lang="en-US" sz="1800" b="1" i="0" u="none" strike="noStrike" dirty="0">
                        <a:solidFill>
                          <a:schemeClr val="bg1"/>
                        </a:solidFill>
                        <a:effectLst/>
                        <a:latin typeface="Calibri" panose="020F0502020204030204" pitchFamily="34" charset="0"/>
                      </a:endParaRPr>
                    </a:p>
                  </a:txBody>
                  <a:tcPr marL="6830" marR="6830" marT="6830" marB="0" anchor="b"/>
                </a:tc>
              </a:tr>
              <a:tr h="632348">
                <a:tc>
                  <a:txBody>
                    <a:bodyPr/>
                    <a:lstStyle/>
                    <a:p>
                      <a:pPr algn="l" rtl="0" fontAlgn="ctr"/>
                      <a:r>
                        <a:rPr lang="en-US" sz="2000" b="0" i="0" u="none" strike="noStrike">
                          <a:solidFill>
                            <a:srgbClr val="000000"/>
                          </a:solidFill>
                          <a:effectLst/>
                          <a:latin typeface="Calibri" panose="020F0502020204030204" pitchFamily="34" charset="0"/>
                        </a:rPr>
                        <a:t>Define Problem</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r>
              <a:tr h="637966">
                <a:tc>
                  <a:txBody>
                    <a:bodyPr/>
                    <a:lstStyle/>
                    <a:p>
                      <a:pPr algn="l" rtl="0" fontAlgn="ctr"/>
                      <a:r>
                        <a:rPr lang="en-US" sz="2000" b="0" i="0" u="none" strike="noStrike">
                          <a:solidFill>
                            <a:srgbClr val="000000"/>
                          </a:solidFill>
                          <a:effectLst/>
                          <a:latin typeface="Calibri" panose="020F0502020204030204" pitchFamily="34" charset="0"/>
                        </a:rPr>
                        <a:t>Identify Strategies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r>
              <a:tr h="931682">
                <a:tc>
                  <a:txBody>
                    <a:bodyPr/>
                    <a:lstStyle/>
                    <a:p>
                      <a:pPr algn="l" rtl="0" fontAlgn="ctr"/>
                      <a:r>
                        <a:rPr lang="en-US" sz="2000" b="0" i="0" u="none" strike="noStrike">
                          <a:solidFill>
                            <a:srgbClr val="000000"/>
                          </a:solidFill>
                          <a:effectLst/>
                          <a:latin typeface="Calibri" panose="020F0502020204030204" pitchFamily="34" charset="0"/>
                        </a:rPr>
                        <a:t>Propose Solutions/Hypotheses</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r>
              <a:tr h="954140">
                <a:tc>
                  <a:txBody>
                    <a:bodyPr/>
                    <a:lstStyle/>
                    <a:p>
                      <a:pPr algn="l" rtl="0" fontAlgn="ctr"/>
                      <a:r>
                        <a:rPr lang="en-US" sz="2000" b="0" i="0" u="none" strike="noStrike">
                          <a:solidFill>
                            <a:srgbClr val="000000"/>
                          </a:solidFill>
                          <a:effectLst/>
                          <a:latin typeface="Calibri" panose="020F0502020204030204" pitchFamily="34" charset="0"/>
                        </a:rPr>
                        <a:t>Evaluate Potential Solutions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r>
              <a:tr h="839838">
                <a:tc>
                  <a:txBody>
                    <a:bodyPr/>
                    <a:lstStyle/>
                    <a:p>
                      <a:pPr algn="l" rtl="0" fontAlgn="ctr"/>
                      <a:r>
                        <a:rPr lang="en-US" sz="2000" b="0" i="0" u="none" strike="noStrike">
                          <a:solidFill>
                            <a:srgbClr val="000000"/>
                          </a:solidFill>
                          <a:effectLst/>
                          <a:latin typeface="Calibri" panose="020F0502020204030204" pitchFamily="34" charset="0"/>
                        </a:rPr>
                        <a:t>Implement Solution</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r>
              <a:tr h="839838">
                <a:tc>
                  <a:txBody>
                    <a:bodyPr/>
                    <a:lstStyle/>
                    <a:p>
                      <a:pPr algn="l" rtl="0" fontAlgn="ctr"/>
                      <a:r>
                        <a:rPr lang="en-US" sz="2000" b="0" i="0" u="none" strike="noStrike" dirty="0">
                          <a:solidFill>
                            <a:srgbClr val="000000"/>
                          </a:solidFill>
                          <a:effectLst/>
                          <a:latin typeface="Calibri" panose="020F0502020204030204" pitchFamily="34" charset="0"/>
                        </a:rPr>
                        <a:t>Evaluate Outcomes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r>
            </a:tbl>
          </a:graphicData>
        </a:graphic>
      </p:graphicFrame>
      <p:sp>
        <p:nvSpPr>
          <p:cNvPr id="4" name="Slide Number Placeholder 3"/>
          <p:cNvSpPr>
            <a:spLocks noGrp="1"/>
          </p:cNvSpPr>
          <p:nvPr>
            <p:ph type="sldNum" sz="quarter" idx="12"/>
          </p:nvPr>
        </p:nvSpPr>
        <p:spPr/>
        <p:txBody>
          <a:bodyPr/>
          <a:lstStyle/>
          <a:p>
            <a:fld id="{4CE482DC-2269-4F26-9D2A-7E44B1A4CD85}" type="slidenum">
              <a:rPr lang="en-US" smtClean="0"/>
              <a:pPr/>
              <a:t>21</a:t>
            </a:fld>
            <a:endParaRPr lang="en-US" dirty="0"/>
          </a:p>
        </p:txBody>
      </p:sp>
    </p:spTree>
    <p:extLst>
      <p:ext uri="{BB962C8B-B14F-4D97-AF65-F5344CB8AC3E}">
        <p14:creationId xmlns:p14="http://schemas.microsoft.com/office/powerpoint/2010/main" val="2953139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idx="4294967295"/>
          </p:nvPr>
        </p:nvSpPr>
        <p:spPr/>
        <p:txBody>
          <a:bodyPr/>
          <a:lstStyle/>
          <a:p>
            <a:r>
              <a:rPr lang="en-US" dirty="0" smtClean="0"/>
              <a:t>Example Rubric</a:t>
            </a:r>
            <a:endParaRPr lang="en-US" dirty="0"/>
          </a:p>
        </p:txBody>
      </p:sp>
      <p:graphicFrame>
        <p:nvGraphicFramePr>
          <p:cNvPr id="5" name="Table 4" descr="The 86% of students scored at least 75%." title="Rubric with fake students and fake scores"/>
          <p:cNvGraphicFramePr>
            <a:graphicFrameLocks noGrp="1"/>
          </p:cNvGraphicFramePr>
          <p:nvPr>
            <p:extLst>
              <p:ext uri="{D42A27DB-BD31-4B8C-83A1-F6EECF244321}">
                <p14:modId xmlns:p14="http://schemas.microsoft.com/office/powerpoint/2010/main" val="2594471433"/>
              </p:ext>
            </p:extLst>
          </p:nvPr>
        </p:nvGraphicFramePr>
        <p:xfrm>
          <a:off x="734515" y="224851"/>
          <a:ext cx="8609510" cy="5816353"/>
        </p:xfrm>
        <a:graphic>
          <a:graphicData uri="http://schemas.openxmlformats.org/drawingml/2006/table">
            <a:tbl>
              <a:tblPr firstRow="1">
                <a:tableStyleId>{5C22544A-7EE6-4342-B048-85BDC9FD1C3A}</a:tableStyleId>
              </a:tblPr>
              <a:tblGrid>
                <a:gridCol w="2332608"/>
                <a:gridCol w="845813"/>
                <a:gridCol w="853936"/>
                <a:gridCol w="869430"/>
                <a:gridCol w="869429"/>
                <a:gridCol w="1004341"/>
                <a:gridCol w="884420"/>
                <a:gridCol w="949533"/>
              </a:tblGrid>
              <a:tr h="33211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smtClean="0">
                          <a:solidFill>
                            <a:schemeClr val="bg1"/>
                          </a:solidFill>
                          <a:effectLst/>
                          <a:latin typeface="Calibri" panose="020F0502020204030204" pitchFamily="34" charset="0"/>
                        </a:rPr>
                        <a:t>Focus Areas</a:t>
                      </a:r>
                    </a:p>
                  </a:txBody>
                  <a:tcPr marL="6830" marR="6830" marT="6830" marB="0" anchor="b"/>
                </a:tc>
                <a:tc>
                  <a:txBody>
                    <a:bodyPr/>
                    <a:lstStyle/>
                    <a:p>
                      <a:pPr algn="ctr" fontAlgn="b"/>
                      <a:r>
                        <a:rPr lang="en-US" sz="1800" b="1" u="none" strike="noStrike" dirty="0" smtClean="0">
                          <a:solidFill>
                            <a:schemeClr val="bg1"/>
                          </a:solidFill>
                          <a:effectLst/>
                        </a:rPr>
                        <a:t>Student</a:t>
                      </a:r>
                    </a:p>
                    <a:p>
                      <a:pPr algn="ctr" fontAlgn="b"/>
                      <a:r>
                        <a:rPr lang="en-US" sz="1800" b="1" u="none" strike="noStrike" dirty="0" smtClean="0">
                          <a:solidFill>
                            <a:schemeClr val="bg1"/>
                          </a:solidFill>
                          <a:effectLst/>
                        </a:rPr>
                        <a:t>1</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2</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3</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4</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5</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6</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7</a:t>
                      </a:r>
                      <a:endParaRPr lang="en-US" sz="1800" b="1" i="0" u="none" strike="noStrike" dirty="0">
                        <a:solidFill>
                          <a:schemeClr val="bg1"/>
                        </a:solidFill>
                        <a:effectLst/>
                        <a:latin typeface="Calibri" panose="020F0502020204030204" pitchFamily="34" charset="0"/>
                      </a:endParaRPr>
                    </a:p>
                  </a:txBody>
                  <a:tcPr marL="6830" marR="6830" marT="6830" marB="0" anchor="b"/>
                </a:tc>
              </a:tr>
              <a:tr h="603494">
                <a:tc>
                  <a:txBody>
                    <a:bodyPr/>
                    <a:lstStyle/>
                    <a:p>
                      <a:pPr algn="l" rtl="0" fontAlgn="ctr"/>
                      <a:r>
                        <a:rPr lang="en-US" sz="2000" b="0" i="0" u="none" strike="noStrike">
                          <a:solidFill>
                            <a:srgbClr val="000000"/>
                          </a:solidFill>
                          <a:effectLst/>
                          <a:latin typeface="Calibri" panose="020F0502020204030204" pitchFamily="34" charset="0"/>
                        </a:rPr>
                        <a:t>Define Problem</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r>
              <a:tr h="603494">
                <a:tc>
                  <a:txBody>
                    <a:bodyPr/>
                    <a:lstStyle/>
                    <a:p>
                      <a:pPr algn="l" rtl="0" fontAlgn="ctr"/>
                      <a:r>
                        <a:rPr lang="en-US" sz="2000" b="0" i="0" u="none" strike="noStrike">
                          <a:solidFill>
                            <a:srgbClr val="000000"/>
                          </a:solidFill>
                          <a:effectLst/>
                          <a:latin typeface="Calibri" panose="020F0502020204030204" pitchFamily="34" charset="0"/>
                        </a:rPr>
                        <a:t>Identify Strategies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r>
              <a:tr h="889169">
                <a:tc>
                  <a:txBody>
                    <a:bodyPr/>
                    <a:lstStyle/>
                    <a:p>
                      <a:pPr algn="l" rtl="0" fontAlgn="ctr"/>
                      <a:r>
                        <a:rPr lang="en-US" sz="2000" b="0" i="0" u="none" strike="noStrike" dirty="0">
                          <a:solidFill>
                            <a:srgbClr val="000000"/>
                          </a:solidFill>
                          <a:effectLst/>
                          <a:latin typeface="Calibri" panose="020F0502020204030204" pitchFamily="34" charset="0"/>
                        </a:rPr>
                        <a:t>Propose Solutions</a:t>
                      </a:r>
                      <a:r>
                        <a:rPr lang="en-US" sz="2000" b="0" i="0" u="none" strike="noStrike" dirty="0" smtClean="0">
                          <a:solidFill>
                            <a:srgbClr val="000000"/>
                          </a:solidFill>
                          <a:effectLst/>
                          <a:latin typeface="Calibri" panose="020F0502020204030204" pitchFamily="34" charset="0"/>
                        </a:rPr>
                        <a:t>/</a:t>
                      </a:r>
                    </a:p>
                    <a:p>
                      <a:pPr algn="l" rtl="0" fontAlgn="ctr"/>
                      <a:r>
                        <a:rPr lang="en-US" sz="2000" b="0" i="0" u="none" strike="noStrike" dirty="0" smtClean="0">
                          <a:solidFill>
                            <a:srgbClr val="000000"/>
                          </a:solidFill>
                          <a:effectLst/>
                          <a:latin typeface="Calibri" panose="020F0502020204030204" pitchFamily="34" charset="0"/>
                        </a:rPr>
                        <a:t>Hypotheses</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r>
              <a:tr h="910603">
                <a:tc>
                  <a:txBody>
                    <a:bodyPr/>
                    <a:lstStyle/>
                    <a:p>
                      <a:pPr algn="l" rtl="0" fontAlgn="ctr"/>
                      <a:r>
                        <a:rPr lang="en-US" sz="2000" b="0" i="0" u="none" strike="noStrike">
                          <a:solidFill>
                            <a:srgbClr val="000000"/>
                          </a:solidFill>
                          <a:effectLst/>
                          <a:latin typeface="Calibri" panose="020F0502020204030204" pitchFamily="34" charset="0"/>
                        </a:rPr>
                        <a:t>Evaluate Potential Solutions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r>
              <a:tr h="801516">
                <a:tc>
                  <a:txBody>
                    <a:bodyPr/>
                    <a:lstStyle/>
                    <a:p>
                      <a:pPr algn="l" rtl="0" fontAlgn="ctr"/>
                      <a:r>
                        <a:rPr lang="en-US" sz="2000" b="0" i="0" u="none" strike="noStrike">
                          <a:solidFill>
                            <a:srgbClr val="000000"/>
                          </a:solidFill>
                          <a:effectLst/>
                          <a:latin typeface="Calibri" panose="020F0502020204030204" pitchFamily="34" charset="0"/>
                        </a:rPr>
                        <a:t>Implement Solution</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r>
              <a:tr h="801516">
                <a:tc>
                  <a:txBody>
                    <a:bodyPr/>
                    <a:lstStyle/>
                    <a:p>
                      <a:pPr algn="l" rtl="0" fontAlgn="ctr"/>
                      <a:r>
                        <a:rPr lang="en-US" sz="2000" b="0" i="0" u="none" strike="noStrike" dirty="0">
                          <a:solidFill>
                            <a:srgbClr val="000000"/>
                          </a:solidFill>
                          <a:effectLst/>
                          <a:latin typeface="Calibri" panose="020F0502020204030204" pitchFamily="34" charset="0"/>
                        </a:rPr>
                        <a:t>Evaluate Outcomes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r>
              <a:tr h="651091">
                <a:tc>
                  <a:txBody>
                    <a:bodyPr/>
                    <a:lstStyle/>
                    <a:p>
                      <a:pPr algn="l" fontAlgn="b"/>
                      <a:r>
                        <a:rPr lang="en-US" sz="2400" b="1" i="0" u="none" strike="noStrike" dirty="0" smtClean="0">
                          <a:solidFill>
                            <a:srgbClr val="000000"/>
                          </a:solidFill>
                          <a:effectLst/>
                          <a:latin typeface="Calibri" panose="020F0502020204030204" pitchFamily="34" charset="0"/>
                        </a:rPr>
                        <a:t>Total Score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18</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16</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21</a:t>
                      </a:r>
                    </a:p>
                  </a:txBody>
                  <a:tcPr marL="9525" marR="9525" marT="9525" marB="0" anchor="b"/>
                </a:tc>
              </a:tr>
            </a:tbl>
          </a:graphicData>
        </a:graphic>
      </p:graphicFrame>
      <p:sp>
        <p:nvSpPr>
          <p:cNvPr id="2" name="TextBox 1"/>
          <p:cNvSpPr txBox="1"/>
          <p:nvPr/>
        </p:nvSpPr>
        <p:spPr>
          <a:xfrm>
            <a:off x="9569114" y="2120350"/>
            <a:ext cx="2048263" cy="1261884"/>
          </a:xfrm>
          <a:prstGeom prst="rect">
            <a:avLst/>
          </a:prstGeom>
          <a:noFill/>
        </p:spPr>
        <p:txBody>
          <a:bodyPr wrap="square" rtlCol="0">
            <a:spAutoFit/>
          </a:bodyPr>
          <a:lstStyle/>
          <a:p>
            <a:r>
              <a:rPr lang="en-US" sz="2000" b="1" dirty="0"/>
              <a:t>86% </a:t>
            </a:r>
            <a:r>
              <a:rPr lang="en-US" sz="1600" b="1" dirty="0" smtClean="0"/>
              <a:t>(6 out of 7) </a:t>
            </a:r>
            <a:r>
              <a:rPr lang="en-US" sz="2000" b="1" dirty="0"/>
              <a:t>students </a:t>
            </a:r>
            <a:r>
              <a:rPr lang="en-US" sz="2000" b="1" dirty="0" smtClean="0"/>
              <a:t>scored at </a:t>
            </a:r>
            <a:r>
              <a:rPr lang="en-US" sz="2000" b="1" dirty="0"/>
              <a:t>least 75% </a:t>
            </a:r>
            <a:endParaRPr lang="en-US" sz="2000" b="1" dirty="0" smtClean="0"/>
          </a:p>
          <a:p>
            <a:r>
              <a:rPr lang="en-US" sz="1600" b="1" dirty="0" smtClean="0"/>
              <a:t>(18 out of 24 points).</a:t>
            </a:r>
            <a:endParaRPr lang="en-US" sz="1600" b="1" dirty="0"/>
          </a:p>
        </p:txBody>
      </p:sp>
      <p:sp>
        <p:nvSpPr>
          <p:cNvPr id="3" name="TextBox 2"/>
          <p:cNvSpPr txBox="1"/>
          <p:nvPr/>
        </p:nvSpPr>
        <p:spPr>
          <a:xfrm>
            <a:off x="9566216" y="3819533"/>
            <a:ext cx="2006190" cy="461665"/>
          </a:xfrm>
          <a:prstGeom prst="rect">
            <a:avLst/>
          </a:prstGeom>
          <a:noFill/>
        </p:spPr>
        <p:txBody>
          <a:bodyPr wrap="none" rtlCol="0">
            <a:spAutoFit/>
          </a:bodyPr>
          <a:lstStyle/>
          <a:p>
            <a:r>
              <a:rPr lang="en-US" sz="2400" b="1" dirty="0" smtClean="0">
                <a:solidFill>
                  <a:srgbClr val="C00000"/>
                </a:solidFill>
              </a:rPr>
              <a:t>Criterion Met!</a:t>
            </a:r>
            <a:endParaRPr lang="en-US" sz="2400" b="1" dirty="0">
              <a:solidFill>
                <a:srgbClr val="C00000"/>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pPr/>
              <a:t>22</a:t>
            </a:fld>
            <a:endParaRPr lang="en-US" dirty="0"/>
          </a:p>
        </p:txBody>
      </p:sp>
    </p:spTree>
    <p:extLst>
      <p:ext uri="{BB962C8B-B14F-4D97-AF65-F5344CB8AC3E}">
        <p14:creationId xmlns:p14="http://schemas.microsoft.com/office/powerpoint/2010/main" val="326891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p:txBody>
          <a:bodyPr/>
          <a:lstStyle/>
          <a:p>
            <a:r>
              <a:rPr lang="en-US" dirty="0" smtClean="0">
                <a:solidFill>
                  <a:schemeClr val="bg1"/>
                </a:solidFill>
              </a:rPr>
              <a:t>Example Rubric</a:t>
            </a:r>
            <a:endParaRPr lang="en-US" dirty="0">
              <a:solidFill>
                <a:schemeClr val="bg1"/>
              </a:solidFill>
            </a:endParaRPr>
          </a:p>
        </p:txBody>
      </p:sp>
      <p:graphicFrame>
        <p:nvGraphicFramePr>
          <p:cNvPr id="5" name="Table 4" descr="The rubic shows that studnets did pass overall but it also shows how students do in each focus area. " title="Rubric Analysis of Average Scores"/>
          <p:cNvGraphicFramePr>
            <a:graphicFrameLocks noGrp="1"/>
          </p:cNvGraphicFramePr>
          <p:nvPr>
            <p:extLst>
              <p:ext uri="{D42A27DB-BD31-4B8C-83A1-F6EECF244321}">
                <p14:modId xmlns:p14="http://schemas.microsoft.com/office/powerpoint/2010/main" val="3957242872"/>
              </p:ext>
            </p:extLst>
          </p:nvPr>
        </p:nvGraphicFramePr>
        <p:xfrm>
          <a:off x="734515" y="224851"/>
          <a:ext cx="11029396" cy="5836902"/>
        </p:xfrm>
        <a:graphic>
          <a:graphicData uri="http://schemas.openxmlformats.org/drawingml/2006/table">
            <a:tbl>
              <a:tblPr firstRow="1">
                <a:tableStyleId>{5C22544A-7EE6-4342-B048-85BDC9FD1C3A}</a:tableStyleId>
              </a:tblPr>
              <a:tblGrid>
                <a:gridCol w="2373825"/>
                <a:gridCol w="860758"/>
                <a:gridCol w="869025"/>
                <a:gridCol w="884793"/>
                <a:gridCol w="884792"/>
                <a:gridCol w="1022088"/>
                <a:gridCol w="900048"/>
                <a:gridCol w="961067"/>
                <a:gridCol w="2273000"/>
              </a:tblGrid>
              <a:tr h="33211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smtClean="0">
                          <a:solidFill>
                            <a:schemeClr val="bg1"/>
                          </a:solidFill>
                          <a:effectLst/>
                          <a:latin typeface="Calibri" panose="020F0502020204030204" pitchFamily="34" charset="0"/>
                        </a:rPr>
                        <a:t>Focus Areas</a:t>
                      </a:r>
                    </a:p>
                  </a:txBody>
                  <a:tcPr marL="6830" marR="6830" marT="6830" marB="0" anchor="b"/>
                </a:tc>
                <a:tc>
                  <a:txBody>
                    <a:bodyPr/>
                    <a:lstStyle/>
                    <a:p>
                      <a:pPr algn="ctr" fontAlgn="b"/>
                      <a:r>
                        <a:rPr lang="en-US" sz="1800" b="1" u="none" strike="noStrike" dirty="0" smtClean="0">
                          <a:solidFill>
                            <a:schemeClr val="bg1"/>
                          </a:solidFill>
                          <a:effectLst/>
                        </a:rPr>
                        <a:t>Student</a:t>
                      </a:r>
                    </a:p>
                    <a:p>
                      <a:pPr algn="ctr" fontAlgn="b"/>
                      <a:r>
                        <a:rPr lang="en-US" sz="1800" b="1" u="none" strike="noStrike" dirty="0" smtClean="0">
                          <a:solidFill>
                            <a:schemeClr val="bg1"/>
                          </a:solidFill>
                          <a:effectLst/>
                        </a:rPr>
                        <a:t>1</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2</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3</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4</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5</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6</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1800" b="1" u="none" strike="noStrike" dirty="0" smtClean="0">
                          <a:solidFill>
                            <a:schemeClr val="bg1"/>
                          </a:solidFill>
                          <a:effectLst/>
                        </a:rPr>
                        <a:t>Student </a:t>
                      </a:r>
                    </a:p>
                    <a:p>
                      <a:pPr algn="ctr" fontAlgn="b"/>
                      <a:r>
                        <a:rPr lang="en-US" sz="1800" b="1" i="0" u="none" strike="noStrike" dirty="0" smtClean="0">
                          <a:solidFill>
                            <a:schemeClr val="bg1"/>
                          </a:solidFill>
                          <a:effectLst/>
                          <a:latin typeface="Calibri" panose="020F0502020204030204" pitchFamily="34" charset="0"/>
                        </a:rPr>
                        <a:t>7</a:t>
                      </a:r>
                      <a:endParaRPr lang="en-US" sz="1800" b="1" i="0" u="none" strike="noStrike" dirty="0">
                        <a:solidFill>
                          <a:schemeClr val="bg1"/>
                        </a:solidFill>
                        <a:effectLst/>
                        <a:latin typeface="Calibri" panose="020F0502020204030204" pitchFamily="34" charset="0"/>
                      </a:endParaRPr>
                    </a:p>
                  </a:txBody>
                  <a:tcPr marL="6830" marR="6830" marT="6830" marB="0" anchor="b"/>
                </a:tc>
                <a:tc>
                  <a:txBody>
                    <a:bodyPr/>
                    <a:lstStyle/>
                    <a:p>
                      <a:pPr algn="ctr" fontAlgn="b"/>
                      <a:r>
                        <a:rPr lang="en-US" sz="2400" b="1" i="0" u="none" strike="noStrike" dirty="0" smtClean="0">
                          <a:solidFill>
                            <a:schemeClr val="bg1"/>
                          </a:solidFill>
                          <a:effectLst/>
                          <a:latin typeface="Calibri" panose="020F0502020204030204" pitchFamily="34" charset="0"/>
                        </a:rPr>
                        <a:t>Average Score</a:t>
                      </a:r>
                      <a:endParaRPr lang="en-US" sz="2400" b="1" i="0" u="none" strike="noStrike" dirty="0">
                        <a:solidFill>
                          <a:schemeClr val="bg1"/>
                        </a:solidFill>
                        <a:effectLst/>
                        <a:latin typeface="Calibri" panose="020F0502020204030204" pitchFamily="34" charset="0"/>
                      </a:endParaRPr>
                    </a:p>
                  </a:txBody>
                  <a:tcPr marL="6830" marR="6830" marT="6830" marB="0" anchor="b"/>
                </a:tc>
              </a:tr>
              <a:tr h="603494">
                <a:tc>
                  <a:txBody>
                    <a:bodyPr/>
                    <a:lstStyle/>
                    <a:p>
                      <a:pPr algn="l" rtl="0" fontAlgn="ctr"/>
                      <a:r>
                        <a:rPr lang="en-US" sz="2000" b="0" i="0" u="none" strike="noStrike">
                          <a:solidFill>
                            <a:srgbClr val="000000"/>
                          </a:solidFill>
                          <a:effectLst/>
                          <a:latin typeface="Calibri" panose="020F0502020204030204" pitchFamily="34" charset="0"/>
                        </a:rPr>
                        <a:t>Define Problem</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6/7</a:t>
                      </a:r>
                      <a:r>
                        <a:rPr lang="en-US" sz="2400" b="0" i="0" u="none" strike="noStrike" dirty="0" smtClean="0">
                          <a:solidFill>
                            <a:srgbClr val="000000"/>
                          </a:solidFill>
                          <a:effectLst/>
                          <a:latin typeface="Calibri" panose="020F0502020204030204" pitchFamily="34" charset="0"/>
                        </a:rPr>
                        <a:t>  &gt; </a:t>
                      </a:r>
                      <a:r>
                        <a:rPr lang="en-US" sz="2400" b="0" i="0" u="none" strike="noStrike" baseline="0" dirty="0" smtClean="0">
                          <a:solidFill>
                            <a:srgbClr val="000000"/>
                          </a:solidFill>
                          <a:effectLst/>
                          <a:latin typeface="Calibri" panose="020F0502020204030204" pitchFamily="34" charset="0"/>
                        </a:rPr>
                        <a:t> 75%</a:t>
                      </a:r>
                      <a:endParaRPr lang="en-US" sz="2400" b="0" i="0" u="none" strike="noStrike" dirty="0">
                        <a:solidFill>
                          <a:srgbClr val="000000"/>
                        </a:solidFill>
                        <a:effectLst/>
                        <a:latin typeface="Calibri" panose="020F0502020204030204" pitchFamily="34" charset="0"/>
                      </a:endParaRPr>
                    </a:p>
                  </a:txBody>
                  <a:tcPr marL="9525" marR="9525" marT="9525" marB="0" anchor="b"/>
                </a:tc>
              </a:tr>
              <a:tr h="603494">
                <a:tc>
                  <a:txBody>
                    <a:bodyPr/>
                    <a:lstStyle/>
                    <a:p>
                      <a:pPr algn="l" rtl="0" fontAlgn="ctr"/>
                      <a:r>
                        <a:rPr lang="en-US" sz="2000" b="0" i="0" u="none" strike="noStrike">
                          <a:solidFill>
                            <a:srgbClr val="000000"/>
                          </a:solidFill>
                          <a:effectLst/>
                          <a:latin typeface="Calibri" panose="020F0502020204030204" pitchFamily="34" charset="0"/>
                        </a:rPr>
                        <a:t>Identify Strategies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7/7</a:t>
                      </a:r>
                      <a:r>
                        <a:rPr lang="en-US" sz="2400" b="0" i="0" u="none" strike="noStrike" dirty="0" smtClean="0">
                          <a:solidFill>
                            <a:srgbClr val="000000"/>
                          </a:solidFill>
                          <a:effectLst/>
                          <a:latin typeface="Calibri" panose="020F0502020204030204" pitchFamily="34" charset="0"/>
                        </a:rPr>
                        <a:t>  &gt;  75%</a:t>
                      </a:r>
                      <a:endParaRPr lang="en-US" sz="2400" b="0" i="0" u="none" strike="noStrike" dirty="0">
                        <a:solidFill>
                          <a:srgbClr val="000000"/>
                        </a:solidFill>
                        <a:effectLst/>
                        <a:latin typeface="Calibri" panose="020F0502020204030204" pitchFamily="34" charset="0"/>
                      </a:endParaRPr>
                    </a:p>
                  </a:txBody>
                  <a:tcPr marL="9525" marR="9525" marT="9525" marB="0" anchor="b"/>
                </a:tc>
              </a:tr>
              <a:tr h="889169">
                <a:tc>
                  <a:txBody>
                    <a:bodyPr/>
                    <a:lstStyle/>
                    <a:p>
                      <a:pPr algn="l" rtl="0" fontAlgn="ctr"/>
                      <a:r>
                        <a:rPr lang="en-US" sz="2000" b="0" i="0" u="none" strike="noStrike" dirty="0">
                          <a:solidFill>
                            <a:srgbClr val="000000"/>
                          </a:solidFill>
                          <a:effectLst/>
                          <a:latin typeface="Calibri" panose="020F0502020204030204" pitchFamily="34" charset="0"/>
                        </a:rPr>
                        <a:t>Propose Solutions</a:t>
                      </a:r>
                      <a:r>
                        <a:rPr lang="en-US" sz="2000" b="0" i="0" u="none" strike="noStrike" dirty="0" smtClean="0">
                          <a:solidFill>
                            <a:srgbClr val="000000"/>
                          </a:solidFill>
                          <a:effectLst/>
                          <a:latin typeface="Calibri" panose="020F0502020204030204" pitchFamily="34" charset="0"/>
                        </a:rPr>
                        <a:t>/</a:t>
                      </a:r>
                    </a:p>
                    <a:p>
                      <a:pPr algn="l" rtl="0" fontAlgn="ctr"/>
                      <a:r>
                        <a:rPr lang="en-US" sz="2000" b="0" i="0" u="none" strike="noStrike" dirty="0" smtClean="0">
                          <a:solidFill>
                            <a:srgbClr val="000000"/>
                          </a:solidFill>
                          <a:effectLst/>
                          <a:latin typeface="Calibri" panose="020F0502020204030204" pitchFamily="34" charset="0"/>
                        </a:rPr>
                        <a:t>Hypotheses</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6/7</a:t>
                      </a:r>
                      <a:r>
                        <a:rPr lang="en-US" sz="2400" b="0" i="0" u="none" strike="noStrike" dirty="0" smtClean="0">
                          <a:solidFill>
                            <a:srgbClr val="000000"/>
                          </a:solidFill>
                          <a:effectLst/>
                          <a:latin typeface="Calibri" panose="020F0502020204030204" pitchFamily="34" charset="0"/>
                        </a:rPr>
                        <a:t>  &gt;</a:t>
                      </a:r>
                      <a:r>
                        <a:rPr lang="en-US" sz="2400" b="0" i="0" u="none" strike="noStrike" baseline="0" dirty="0" smtClean="0">
                          <a:solidFill>
                            <a:srgbClr val="000000"/>
                          </a:solidFill>
                          <a:effectLst/>
                          <a:latin typeface="Calibri" panose="020F0502020204030204" pitchFamily="34" charset="0"/>
                        </a:rPr>
                        <a:t>  75%</a:t>
                      </a:r>
                      <a:endParaRPr lang="en-US" sz="2400" b="0" i="0" u="none" strike="noStrike" dirty="0">
                        <a:solidFill>
                          <a:srgbClr val="000000"/>
                        </a:solidFill>
                        <a:effectLst/>
                        <a:latin typeface="Calibri" panose="020F0502020204030204" pitchFamily="34" charset="0"/>
                      </a:endParaRPr>
                    </a:p>
                  </a:txBody>
                  <a:tcPr marL="9525" marR="9525" marT="9525" marB="0" anchor="b"/>
                </a:tc>
              </a:tr>
              <a:tr h="910603">
                <a:tc>
                  <a:txBody>
                    <a:bodyPr/>
                    <a:lstStyle/>
                    <a:p>
                      <a:pPr algn="l" rtl="0" fontAlgn="ctr"/>
                      <a:r>
                        <a:rPr lang="en-US" sz="2000" b="0" i="0" u="none" strike="noStrike">
                          <a:solidFill>
                            <a:srgbClr val="000000"/>
                          </a:solidFill>
                          <a:effectLst/>
                          <a:latin typeface="Calibri" panose="020F0502020204030204" pitchFamily="34" charset="0"/>
                        </a:rPr>
                        <a:t>Evaluate Potential Solutions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6/7</a:t>
                      </a:r>
                      <a:r>
                        <a:rPr lang="en-US" sz="2400" b="0" i="0" u="none" strike="noStrike" dirty="0" smtClean="0">
                          <a:solidFill>
                            <a:srgbClr val="000000"/>
                          </a:solidFill>
                          <a:effectLst/>
                          <a:latin typeface="Calibri" panose="020F0502020204030204" pitchFamily="34" charset="0"/>
                        </a:rPr>
                        <a:t>  &gt;</a:t>
                      </a:r>
                      <a:r>
                        <a:rPr lang="en-US" sz="2400" b="0" i="0" u="none" strike="noStrike" baseline="0" dirty="0" smtClean="0">
                          <a:solidFill>
                            <a:srgbClr val="000000"/>
                          </a:solidFill>
                          <a:effectLst/>
                          <a:latin typeface="Calibri" panose="020F0502020204030204" pitchFamily="34" charset="0"/>
                        </a:rPr>
                        <a:t>  75%</a:t>
                      </a:r>
                      <a:endParaRPr lang="en-US" sz="2400" b="0" i="0" u="none" strike="noStrike" dirty="0">
                        <a:solidFill>
                          <a:srgbClr val="000000"/>
                        </a:solidFill>
                        <a:effectLst/>
                        <a:latin typeface="Calibri" panose="020F0502020204030204" pitchFamily="34" charset="0"/>
                      </a:endParaRPr>
                    </a:p>
                  </a:txBody>
                  <a:tcPr marL="9525" marR="9525" marT="9525" marB="0" anchor="b"/>
                </a:tc>
              </a:tr>
              <a:tr h="801516">
                <a:tc>
                  <a:txBody>
                    <a:bodyPr/>
                    <a:lstStyle/>
                    <a:p>
                      <a:pPr algn="l" rtl="0" fontAlgn="ctr"/>
                      <a:r>
                        <a:rPr lang="en-US" sz="2000" b="0" i="0" u="none" strike="noStrike">
                          <a:solidFill>
                            <a:srgbClr val="000000"/>
                          </a:solidFill>
                          <a:effectLst/>
                          <a:latin typeface="Calibri" panose="020F0502020204030204" pitchFamily="34" charset="0"/>
                        </a:rPr>
                        <a:t>Implement Solution</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7/7</a:t>
                      </a:r>
                      <a:r>
                        <a:rPr lang="en-US" sz="2400" b="0" i="0" u="none" strike="noStrike" dirty="0" smtClean="0">
                          <a:solidFill>
                            <a:srgbClr val="000000"/>
                          </a:solidFill>
                          <a:effectLst/>
                          <a:latin typeface="Calibri" panose="020F0502020204030204" pitchFamily="34" charset="0"/>
                        </a:rPr>
                        <a:t>  &gt;  75%</a:t>
                      </a:r>
                      <a:endParaRPr lang="en-US" sz="2400" b="0" i="0" u="none" strike="noStrike" dirty="0">
                        <a:solidFill>
                          <a:srgbClr val="000000"/>
                        </a:solidFill>
                        <a:effectLst/>
                        <a:latin typeface="Calibri" panose="020F0502020204030204" pitchFamily="34" charset="0"/>
                      </a:endParaRPr>
                    </a:p>
                  </a:txBody>
                  <a:tcPr marL="9525" marR="9525" marT="9525" marB="0" anchor="b"/>
                </a:tc>
              </a:tr>
              <a:tr h="801516">
                <a:tc>
                  <a:txBody>
                    <a:bodyPr/>
                    <a:lstStyle/>
                    <a:p>
                      <a:pPr algn="l" rtl="0" fontAlgn="ctr"/>
                      <a:r>
                        <a:rPr lang="en-US" sz="2000" b="0" i="0" u="none" strike="noStrike" dirty="0">
                          <a:solidFill>
                            <a:srgbClr val="000000"/>
                          </a:solidFill>
                          <a:effectLst/>
                          <a:latin typeface="Calibri" panose="020F0502020204030204" pitchFamily="34" charset="0"/>
                        </a:rPr>
                        <a:t>Evaluate Outcomes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2000" b="1" i="0" u="none" strike="noStrike" dirty="0" smtClean="0">
                          <a:solidFill>
                            <a:srgbClr val="000000"/>
                          </a:solidFill>
                          <a:effectLst/>
                          <a:latin typeface="Calibri" panose="020F0502020204030204" pitchFamily="34" charset="0"/>
                        </a:rPr>
                        <a:t>3/7</a:t>
                      </a:r>
                      <a:r>
                        <a:rPr lang="en-US" sz="2400" b="1" i="0" u="none" strike="noStrike" dirty="0" smtClean="0">
                          <a:solidFill>
                            <a:srgbClr val="000000"/>
                          </a:solidFill>
                          <a:effectLst/>
                          <a:latin typeface="Calibri" panose="020F0502020204030204" pitchFamily="34" charset="0"/>
                        </a:rPr>
                        <a:t>  &lt;  75%</a:t>
                      </a:r>
                      <a:endParaRPr lang="en-US" sz="2400" b="1" i="0" u="none" strike="noStrike" dirty="0">
                        <a:solidFill>
                          <a:srgbClr val="000000"/>
                        </a:solidFill>
                        <a:effectLst/>
                        <a:latin typeface="Calibri" panose="020F0502020204030204" pitchFamily="34" charset="0"/>
                      </a:endParaRPr>
                    </a:p>
                  </a:txBody>
                  <a:tcPr marL="9525" marR="9525" marT="9525" marB="0" anchor="b"/>
                </a:tc>
              </a:tr>
              <a:tr h="671640">
                <a:tc>
                  <a:txBody>
                    <a:bodyPr/>
                    <a:lstStyle/>
                    <a:p>
                      <a:pPr algn="l" fontAlgn="b"/>
                      <a:r>
                        <a:rPr lang="en-US" sz="2400" b="1" i="0" u="none" strike="noStrike" dirty="0" smtClean="0">
                          <a:solidFill>
                            <a:srgbClr val="000000"/>
                          </a:solidFill>
                          <a:effectLst/>
                          <a:latin typeface="Calibri" panose="020F0502020204030204" pitchFamily="34" charset="0"/>
                        </a:rPr>
                        <a:t>Total Score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21</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19</a:t>
                      </a:r>
                    </a:p>
                  </a:txBody>
                  <a:tcPr marL="9525" marR="9525" marT="9525" marB="0" anchor="b"/>
                </a:tc>
              </a:tr>
            </a:tbl>
          </a:graphicData>
        </a:graphic>
      </p:graphicFrame>
      <p:sp>
        <p:nvSpPr>
          <p:cNvPr id="2" name="Oval 1" title="Oval of focus"/>
          <p:cNvSpPr/>
          <p:nvPr/>
        </p:nvSpPr>
        <p:spPr>
          <a:xfrm>
            <a:off x="9603320" y="4949522"/>
            <a:ext cx="1873770" cy="5996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CE482DC-2269-4F26-9D2A-7E44B1A4CD85}" type="slidenum">
              <a:rPr lang="en-US" smtClean="0"/>
              <a:pPr/>
              <a:t>23</a:t>
            </a:fld>
            <a:endParaRPr lang="en-US" dirty="0"/>
          </a:p>
        </p:txBody>
      </p:sp>
    </p:spTree>
    <p:extLst>
      <p:ext uri="{BB962C8B-B14F-4D97-AF65-F5344CB8AC3E}">
        <p14:creationId xmlns:p14="http://schemas.microsoft.com/office/powerpoint/2010/main" val="2875162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50" y="365125"/>
            <a:ext cx="11715750" cy="1325563"/>
          </a:xfrm>
        </p:spPr>
        <p:txBody>
          <a:bodyPr>
            <a:normAutofit fontScale="90000"/>
          </a:bodyPr>
          <a:lstStyle/>
          <a:p>
            <a:r>
              <a:rPr lang="en-US" dirty="0" smtClean="0"/>
              <a:t>Energy and Mineral Engineering (M.S.)</a:t>
            </a:r>
            <a:r>
              <a:rPr lang="en-US" dirty="0"/>
              <a:t/>
            </a:r>
            <a:br>
              <a:rPr lang="en-US" dirty="0"/>
            </a:br>
            <a:r>
              <a:rPr lang="en-US" dirty="0"/>
              <a:t/>
            </a:r>
            <a:br>
              <a:rPr lang="en-US" dirty="0"/>
            </a:br>
            <a:endParaRPr lang="en-US" dirty="0"/>
          </a:p>
        </p:txBody>
      </p:sp>
      <p:sp>
        <p:nvSpPr>
          <p:cNvPr id="2" name="Right Arrow Callout 1"/>
          <p:cNvSpPr/>
          <p:nvPr/>
        </p:nvSpPr>
        <p:spPr>
          <a:xfrm>
            <a:off x="377190" y="995424"/>
            <a:ext cx="3580448" cy="493287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smtClean="0"/>
              <a:t>Students will demonstrate </a:t>
            </a:r>
            <a:r>
              <a:rPr lang="en-US" sz="1900" b="1" dirty="0"/>
              <a:t>deep understanding and proficiency in project evaluation methods, optimization and application of mechanistic, thermodynamic, fluid flow, and kinetic analysis methods for integrative design of energy and mineral engineering </a:t>
            </a:r>
            <a:r>
              <a:rPr lang="en-US" sz="1900" b="1" dirty="0" smtClean="0"/>
              <a:t>systems</a:t>
            </a:r>
            <a:r>
              <a:rPr lang="en-US" sz="1900" b="1" dirty="0"/>
              <a:t>.</a:t>
            </a:r>
          </a:p>
        </p:txBody>
      </p:sp>
      <p:sp>
        <p:nvSpPr>
          <p:cNvPr id="4" name="Pentagon 3"/>
          <p:cNvSpPr/>
          <p:nvPr/>
        </p:nvSpPr>
        <p:spPr>
          <a:xfrm>
            <a:off x="4214814" y="2629612"/>
            <a:ext cx="2528886" cy="1663779"/>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Master’s thesis/defense</a:t>
            </a:r>
            <a:endParaRPr lang="en-US" dirty="0">
              <a:solidFill>
                <a:schemeClr val="tx1"/>
              </a:solidFill>
            </a:endParaRPr>
          </a:p>
        </p:txBody>
      </p:sp>
      <p:sp>
        <p:nvSpPr>
          <p:cNvPr id="6" name="Pentagon 5"/>
          <p:cNvSpPr/>
          <p:nvPr/>
        </p:nvSpPr>
        <p:spPr>
          <a:xfrm>
            <a:off x="6975156" y="2576035"/>
            <a:ext cx="2740343" cy="1717357"/>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Criterion met …. </a:t>
            </a:r>
            <a:r>
              <a:rPr lang="en-US" b="1" dirty="0" smtClean="0">
                <a:solidFill>
                  <a:schemeClr val="tx1"/>
                </a:solidFill>
              </a:rPr>
              <a:t>but </a:t>
            </a:r>
            <a:r>
              <a:rPr lang="en-US" dirty="0" smtClean="0">
                <a:solidFill>
                  <a:schemeClr val="tx1"/>
                </a:solidFill>
              </a:rPr>
              <a:t>some were weak on communication</a:t>
            </a:r>
            <a:endParaRPr lang="en-US" dirty="0">
              <a:solidFill>
                <a:schemeClr val="tx1"/>
              </a:solidFill>
            </a:endParaRPr>
          </a:p>
        </p:txBody>
      </p:sp>
      <p:sp>
        <p:nvSpPr>
          <p:cNvPr id="7" name="Rectangle 6"/>
          <p:cNvSpPr/>
          <p:nvPr/>
        </p:nvSpPr>
        <p:spPr>
          <a:xfrm>
            <a:off x="9986963" y="2511026"/>
            <a:ext cx="1900237" cy="17823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Two rubrics being developed to differentiate between technical and English competency.</a:t>
            </a:r>
            <a:endParaRPr lang="en-US" sz="1600" dirty="0">
              <a:solidFill>
                <a:schemeClr val="tx1"/>
              </a:solidFill>
            </a:endParaRPr>
          </a:p>
        </p:txBody>
      </p:sp>
      <p:sp>
        <p:nvSpPr>
          <p:cNvPr id="8" name="TextBox 7"/>
          <p:cNvSpPr txBox="1"/>
          <p:nvPr/>
        </p:nvSpPr>
        <p:spPr>
          <a:xfrm>
            <a:off x="4100513" y="5343525"/>
            <a:ext cx="3807902" cy="584775"/>
          </a:xfrm>
          <a:prstGeom prst="rect">
            <a:avLst/>
          </a:prstGeom>
          <a:noFill/>
        </p:spPr>
        <p:txBody>
          <a:bodyPr wrap="none" rtlCol="0">
            <a:spAutoFit/>
          </a:bodyPr>
          <a:lstStyle/>
          <a:p>
            <a:r>
              <a:rPr lang="en-US" sz="3200" b="1" dirty="0" smtClean="0">
                <a:solidFill>
                  <a:srgbClr val="C00000"/>
                </a:solidFill>
              </a:rPr>
              <a:t>Faculty conversation!</a:t>
            </a:r>
            <a:endParaRPr lang="en-US" sz="3200" b="1" dirty="0">
              <a:solidFill>
                <a:srgbClr val="C00000"/>
              </a:solidFill>
            </a:endParaRPr>
          </a:p>
        </p:txBody>
      </p:sp>
    </p:spTree>
    <p:extLst>
      <p:ext uri="{BB962C8B-B14F-4D97-AF65-F5344CB8AC3E}">
        <p14:creationId xmlns:p14="http://schemas.microsoft.com/office/powerpoint/2010/main" val="12588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50" y="365125"/>
            <a:ext cx="11715750" cy="1325563"/>
          </a:xfrm>
        </p:spPr>
        <p:txBody>
          <a:bodyPr>
            <a:normAutofit fontScale="90000"/>
          </a:bodyPr>
          <a:lstStyle/>
          <a:p>
            <a:r>
              <a:rPr lang="en-US" dirty="0" err="1" smtClean="0"/>
              <a:t>Biobehavioral</a:t>
            </a:r>
            <a:r>
              <a:rPr lang="en-US" dirty="0" smtClean="0"/>
              <a:t> Health</a:t>
            </a:r>
            <a:r>
              <a:rPr lang="en-US" dirty="0"/>
              <a:t/>
            </a:r>
            <a:br>
              <a:rPr lang="en-US" dirty="0"/>
            </a:br>
            <a:r>
              <a:rPr lang="en-US" dirty="0"/>
              <a:t/>
            </a:r>
            <a:br>
              <a:rPr lang="en-US" dirty="0"/>
            </a:br>
            <a:endParaRPr lang="en-US" dirty="0"/>
          </a:p>
        </p:txBody>
      </p:sp>
      <p:sp>
        <p:nvSpPr>
          <p:cNvPr id="2" name="Right Arrow Callout 1"/>
          <p:cNvSpPr/>
          <p:nvPr/>
        </p:nvSpPr>
        <p:spPr>
          <a:xfrm>
            <a:off x="377190" y="1357313"/>
            <a:ext cx="3580448" cy="421481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Students will critically evaluate current empirical research on health and disease, explaining implications and limitations to the lay public.</a:t>
            </a:r>
            <a:endParaRPr lang="en-US" sz="2000" b="1" dirty="0"/>
          </a:p>
        </p:txBody>
      </p:sp>
      <p:sp>
        <p:nvSpPr>
          <p:cNvPr id="4" name="Pentagon 3"/>
          <p:cNvSpPr/>
          <p:nvPr/>
        </p:nvSpPr>
        <p:spPr>
          <a:xfrm>
            <a:off x="4261391" y="1770934"/>
            <a:ext cx="2528886" cy="1663779"/>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Senior Exit Survey</a:t>
            </a:r>
          </a:p>
          <a:p>
            <a:r>
              <a:rPr lang="en-US" dirty="0" smtClean="0">
                <a:solidFill>
                  <a:schemeClr val="tx1"/>
                </a:solidFill>
              </a:rPr>
              <a:t>(indirect measure)</a:t>
            </a:r>
            <a:endParaRPr lang="en-US" dirty="0">
              <a:solidFill>
                <a:schemeClr val="tx1"/>
              </a:solidFill>
            </a:endParaRPr>
          </a:p>
        </p:txBody>
      </p:sp>
      <p:sp>
        <p:nvSpPr>
          <p:cNvPr id="6" name="Pentagon 5"/>
          <p:cNvSpPr/>
          <p:nvPr/>
        </p:nvSpPr>
        <p:spPr>
          <a:xfrm>
            <a:off x="7018448" y="1717356"/>
            <a:ext cx="2740343" cy="1717357"/>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Criterion met</a:t>
            </a:r>
            <a:endParaRPr lang="en-US" dirty="0">
              <a:solidFill>
                <a:schemeClr val="tx1"/>
              </a:solidFill>
            </a:endParaRPr>
          </a:p>
        </p:txBody>
      </p:sp>
      <p:sp>
        <p:nvSpPr>
          <p:cNvPr id="9" name="Pentagon 8"/>
          <p:cNvSpPr/>
          <p:nvPr/>
        </p:nvSpPr>
        <p:spPr>
          <a:xfrm>
            <a:off x="4223600" y="3556870"/>
            <a:ext cx="2528886" cy="1663779"/>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Final project in 400 level course</a:t>
            </a:r>
          </a:p>
          <a:p>
            <a:r>
              <a:rPr lang="en-US" dirty="0" smtClean="0">
                <a:solidFill>
                  <a:schemeClr val="tx1"/>
                </a:solidFill>
              </a:rPr>
              <a:t>(direct measure)</a:t>
            </a:r>
            <a:endParaRPr lang="en-US" dirty="0">
              <a:solidFill>
                <a:schemeClr val="tx1"/>
              </a:solidFill>
            </a:endParaRPr>
          </a:p>
        </p:txBody>
      </p:sp>
      <p:sp>
        <p:nvSpPr>
          <p:cNvPr id="10" name="Pentagon 9"/>
          <p:cNvSpPr/>
          <p:nvPr/>
        </p:nvSpPr>
        <p:spPr>
          <a:xfrm>
            <a:off x="7018448" y="3503292"/>
            <a:ext cx="2740343" cy="1717357"/>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Criterion met</a:t>
            </a:r>
            <a:endParaRPr lang="en-US" dirty="0">
              <a:solidFill>
                <a:schemeClr val="tx1"/>
              </a:solidFill>
            </a:endParaRPr>
          </a:p>
        </p:txBody>
      </p:sp>
      <p:sp>
        <p:nvSpPr>
          <p:cNvPr id="7" name="Rectangle 6"/>
          <p:cNvSpPr/>
          <p:nvPr/>
        </p:nvSpPr>
        <p:spPr>
          <a:xfrm>
            <a:off x="9986963" y="1985963"/>
            <a:ext cx="1900237" cy="2857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Two types of measures converge to provide confidence in conclusion that students have met this objective.</a:t>
            </a:r>
            <a:endParaRPr lang="en-US" sz="1600" dirty="0">
              <a:solidFill>
                <a:schemeClr val="tx1"/>
              </a:solidFill>
            </a:endParaRPr>
          </a:p>
        </p:txBody>
      </p:sp>
      <p:sp>
        <p:nvSpPr>
          <p:cNvPr id="8" name="TextBox 7"/>
          <p:cNvSpPr txBox="1"/>
          <p:nvPr/>
        </p:nvSpPr>
        <p:spPr>
          <a:xfrm>
            <a:off x="3957638" y="5694282"/>
            <a:ext cx="3498265" cy="584775"/>
          </a:xfrm>
          <a:prstGeom prst="rect">
            <a:avLst/>
          </a:prstGeom>
          <a:noFill/>
        </p:spPr>
        <p:txBody>
          <a:bodyPr wrap="none" rtlCol="0">
            <a:spAutoFit/>
          </a:bodyPr>
          <a:lstStyle/>
          <a:p>
            <a:r>
              <a:rPr lang="en-US" sz="3200" b="1" dirty="0" smtClean="0">
                <a:solidFill>
                  <a:srgbClr val="C00000"/>
                </a:solidFill>
              </a:rPr>
              <a:t>Multiple measures!</a:t>
            </a:r>
            <a:endParaRPr lang="en-US" sz="3200" b="1" dirty="0">
              <a:solidFill>
                <a:srgbClr val="C00000"/>
              </a:solidFill>
            </a:endParaRPr>
          </a:p>
        </p:txBody>
      </p:sp>
    </p:spTree>
    <p:extLst>
      <p:ext uri="{BB962C8B-B14F-4D97-AF65-F5344CB8AC3E}">
        <p14:creationId xmlns:p14="http://schemas.microsoft.com/office/powerpoint/2010/main" val="319722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9" grpId="0" animBg="1"/>
      <p:bldP spid="10"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30" y="500062"/>
            <a:ext cx="11616933" cy="2852737"/>
          </a:xfrm>
        </p:spPr>
        <p:txBody>
          <a:bodyPr>
            <a:normAutofit/>
          </a:bodyPr>
          <a:lstStyle/>
          <a:p>
            <a:pPr algn="ctr"/>
            <a:r>
              <a:rPr lang="en-US" sz="4000" b="1" dirty="0" smtClean="0"/>
              <a:t>What’s next?</a:t>
            </a:r>
            <a:endParaRPr lang="en-US" sz="4000" b="1" dirty="0"/>
          </a:p>
        </p:txBody>
      </p:sp>
      <p:grpSp>
        <p:nvGrpSpPr>
          <p:cNvPr id="8" name="Penn State OPA Logo" descr="Office of the President Logo" title="Penn State OPA Loga"/>
          <p:cNvGrpSpPr/>
          <p:nvPr/>
        </p:nvGrpSpPr>
        <p:grpSpPr>
          <a:xfrm>
            <a:off x="0" y="5798186"/>
            <a:ext cx="12192000" cy="1059814"/>
            <a:chOff x="0" y="0"/>
            <a:chExt cx="12192000" cy="1059891"/>
          </a:xfrm>
        </p:grpSpPr>
        <p:sp>
          <p:nvSpPr>
            <p:cNvPr id="9"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enn State - Logo" descr="Office of the President Logo" title="Penn State OPA Log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1"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100648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smtClean="0">
                <a:solidFill>
                  <a:schemeClr val="bg1"/>
                </a:solidFill>
              </a:rPr>
              <a:t>Time Line</a:t>
            </a:r>
            <a:endParaRPr lang="en-US" dirty="0">
              <a:solidFill>
                <a:schemeClr val="bg1"/>
              </a:solidFill>
            </a:endParaRPr>
          </a:p>
        </p:txBody>
      </p:sp>
      <p:pic>
        <p:nvPicPr>
          <p:cNvPr id="23" name="Picture 22" descr="A calendar showing todays date (Feb 28) and the date reports are due (June 30, 2017/2018)" title="Calend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337" y="145791"/>
            <a:ext cx="7664504" cy="6393121"/>
          </a:xfrm>
          <a:prstGeom prst="rect">
            <a:avLst/>
          </a:prstGeom>
        </p:spPr>
      </p:pic>
      <p:sp>
        <p:nvSpPr>
          <p:cNvPr id="16" name="TextBox 15"/>
          <p:cNvSpPr txBox="1"/>
          <p:nvPr/>
        </p:nvSpPr>
        <p:spPr>
          <a:xfrm>
            <a:off x="156926" y="2099598"/>
            <a:ext cx="1643061" cy="400110"/>
          </a:xfrm>
          <a:prstGeom prst="rect">
            <a:avLst/>
          </a:prstGeom>
          <a:noFill/>
        </p:spPr>
        <p:txBody>
          <a:bodyPr wrap="square" rtlCol="0">
            <a:spAutoFit/>
          </a:bodyPr>
          <a:lstStyle/>
          <a:p>
            <a:r>
              <a:rPr lang="en-US" sz="2000" b="1" dirty="0" smtClean="0"/>
              <a:t>You are here</a:t>
            </a:r>
            <a:endParaRPr lang="en-US" sz="2000" b="1" dirty="0"/>
          </a:p>
        </p:txBody>
      </p:sp>
      <p:cxnSp>
        <p:nvCxnSpPr>
          <p:cNvPr id="14" name="Straight Arrow Connector 13" title="Arrow"/>
          <p:cNvCxnSpPr/>
          <p:nvPr/>
        </p:nvCxnSpPr>
        <p:spPr>
          <a:xfrm flipV="1">
            <a:off x="1534087" y="2113349"/>
            <a:ext cx="2927608" cy="1709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Oval 4" title="Oval of Focus"/>
          <p:cNvSpPr/>
          <p:nvPr/>
        </p:nvSpPr>
        <p:spPr>
          <a:xfrm>
            <a:off x="4597496" y="1930943"/>
            <a:ext cx="595632" cy="36481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682288" y="3605585"/>
            <a:ext cx="1343024" cy="1384995"/>
          </a:xfrm>
          <a:prstGeom prst="rect">
            <a:avLst/>
          </a:prstGeom>
          <a:noFill/>
        </p:spPr>
        <p:txBody>
          <a:bodyPr wrap="square" rtlCol="0">
            <a:spAutoFit/>
          </a:bodyPr>
          <a:lstStyle/>
          <a:p>
            <a:r>
              <a:rPr lang="en-US" sz="2800" b="1" dirty="0" smtClean="0"/>
              <a:t>17/18 Reports Due</a:t>
            </a:r>
            <a:endParaRPr lang="en-US" sz="2800" b="1" dirty="0"/>
          </a:p>
        </p:txBody>
      </p:sp>
      <p:cxnSp>
        <p:nvCxnSpPr>
          <p:cNvPr id="19" name="Straight Arrow Connector 18" title="Arrow"/>
          <p:cNvCxnSpPr/>
          <p:nvPr/>
        </p:nvCxnSpPr>
        <p:spPr>
          <a:xfrm flipH="1" flipV="1">
            <a:off x="5935404" y="3961840"/>
            <a:ext cx="4605596" cy="3682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Oval 12" title="Oval of Focus"/>
          <p:cNvSpPr/>
          <p:nvPr/>
        </p:nvSpPr>
        <p:spPr>
          <a:xfrm>
            <a:off x="5398052" y="3795755"/>
            <a:ext cx="490537" cy="3321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p:txBody>
          <a:bodyPr/>
          <a:lstStyle/>
          <a:p>
            <a:fld id="{147ABDC5-7E89-B341-8DFC-A729978A81BA}" type="slidenum">
              <a:rPr lang="en-US" smtClean="0"/>
              <a:t>27</a:t>
            </a:fld>
            <a:endParaRPr lang="en-US"/>
          </a:p>
        </p:txBody>
      </p:sp>
    </p:spTree>
    <p:extLst>
      <p:ext uri="{BB962C8B-B14F-4D97-AF65-F5344CB8AC3E}">
        <p14:creationId xmlns:p14="http://schemas.microsoft.com/office/powerpoint/2010/main" val="710041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28465" y="2773883"/>
            <a:ext cx="10515600" cy="2852737"/>
          </a:xfrm>
        </p:spPr>
        <p:txBody>
          <a:bodyPr/>
          <a:lstStyle/>
          <a:p>
            <a:r>
              <a:rPr lang="en-US" dirty="0" smtClean="0">
                <a:solidFill>
                  <a:schemeClr val="bg1"/>
                </a:solidFill>
              </a:rPr>
              <a:t>Assessing Our </a:t>
            </a:r>
            <a:r>
              <a:rPr lang="en-US" dirty="0">
                <a:solidFill>
                  <a:schemeClr val="bg1"/>
                </a:solidFill>
              </a:rPr>
              <a:t>O</a:t>
            </a:r>
            <a:r>
              <a:rPr lang="en-US" dirty="0" smtClean="0">
                <a:solidFill>
                  <a:schemeClr val="bg1"/>
                </a:solidFill>
              </a:rPr>
              <a:t>wn</a:t>
            </a:r>
            <a:r>
              <a:rPr lang="en-US" baseline="0" dirty="0" smtClean="0">
                <a:solidFill>
                  <a:schemeClr val="bg1"/>
                </a:solidFill>
              </a:rPr>
              <a:t> </a:t>
            </a:r>
            <a:r>
              <a:rPr lang="en-US" dirty="0">
                <a:solidFill>
                  <a:schemeClr val="bg1"/>
                </a:solidFill>
              </a:rPr>
              <a:t>P</a:t>
            </a:r>
            <a:r>
              <a:rPr lang="en-US" baseline="0" dirty="0" smtClean="0">
                <a:solidFill>
                  <a:schemeClr val="bg1"/>
                </a:solidFill>
              </a:rPr>
              <a:t>rocess</a:t>
            </a:r>
            <a:endParaRPr lang="en-US" dirty="0">
              <a:solidFill>
                <a:schemeClr val="bg1"/>
              </a:solidFill>
            </a:endParaRPr>
          </a:p>
        </p:txBody>
      </p:sp>
      <p:sp>
        <p:nvSpPr>
          <p:cNvPr id="8" name="Title 1"/>
          <p:cNvSpPr txBox="1">
            <a:spLocks/>
          </p:cNvSpPr>
          <p:nvPr/>
        </p:nvSpPr>
        <p:spPr>
          <a:xfrm>
            <a:off x="2401093" y="3407568"/>
            <a:ext cx="7129463"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Meta-Assessment</a:t>
            </a:r>
            <a:endParaRPr lang="en-US" dirty="0"/>
          </a:p>
        </p:txBody>
      </p:sp>
      <p:pic>
        <p:nvPicPr>
          <p:cNvPr id="9" name="Picture 4" descr="Two, Stars, Rating, Symbols, Signs" title="Meta-Assessment, 2 stars out of 5.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324" y="169067"/>
            <a:ext cx="6477000" cy="323850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Penn State OPA Logo" descr="Office of the President Logo" title="Penn State OPA Loga"/>
          <p:cNvGrpSpPr/>
          <p:nvPr/>
        </p:nvGrpSpPr>
        <p:grpSpPr>
          <a:xfrm>
            <a:off x="0" y="5798186"/>
            <a:ext cx="12192000" cy="1059814"/>
            <a:chOff x="0" y="0"/>
            <a:chExt cx="12192000" cy="1059891"/>
          </a:xfrm>
        </p:grpSpPr>
        <p:sp>
          <p:nvSpPr>
            <p:cNvPr id="11"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enn State - Logo" descr="Office of the President Logo" title="Penn State OPA Log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3"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088498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ssessment management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858727"/>
            <a:ext cx="5786438" cy="437695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143624" y="3497581"/>
            <a:ext cx="5424487" cy="1325563"/>
          </a:xfrm>
        </p:spPr>
        <p:txBody>
          <a:bodyPr>
            <a:normAutofit fontScale="90000"/>
          </a:bodyPr>
          <a:lstStyle/>
          <a:p>
            <a:pPr algn="ctr"/>
            <a:r>
              <a:rPr lang="en-US" dirty="0" smtClean="0"/>
              <a:t>Assessment Management System</a:t>
            </a:r>
            <a:br>
              <a:rPr lang="en-US" dirty="0" smtClean="0"/>
            </a:br>
            <a:r>
              <a:rPr lang="en-US" dirty="0" smtClean="0"/>
              <a:t/>
            </a:r>
            <a:br>
              <a:rPr lang="en-US" dirty="0" smtClean="0"/>
            </a:br>
            <a:r>
              <a:rPr lang="en-US" dirty="0" smtClean="0"/>
              <a:t>Fall 2018 (Pilot)</a:t>
            </a:r>
            <a:endParaRPr lang="en-US" dirty="0"/>
          </a:p>
        </p:txBody>
      </p:sp>
      <p:grpSp>
        <p:nvGrpSpPr>
          <p:cNvPr id="8" name="Penn State OPA Logo" descr="Office of the President Logo" title="Penn State OPA Loga"/>
          <p:cNvGrpSpPr/>
          <p:nvPr/>
        </p:nvGrpSpPr>
        <p:grpSpPr>
          <a:xfrm>
            <a:off x="0" y="5798186"/>
            <a:ext cx="12192000" cy="1059814"/>
            <a:chOff x="0" y="0"/>
            <a:chExt cx="12192000" cy="1059891"/>
          </a:xfrm>
        </p:grpSpPr>
        <p:sp>
          <p:nvSpPr>
            <p:cNvPr id="9"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enn State - Logo" descr="Office of the President Logo" title="Penn State OPA Log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3"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650708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ho uses the information"/>
          <p:cNvSpPr>
            <a:spLocks noGrp="1"/>
          </p:cNvSpPr>
          <p:nvPr>
            <p:ph type="title"/>
          </p:nvPr>
        </p:nvSpPr>
        <p:spPr>
          <a:xfrm>
            <a:off x="575067" y="795338"/>
            <a:ext cx="11242685" cy="2852737"/>
          </a:xfrm>
        </p:spPr>
        <p:txBody>
          <a:bodyPr>
            <a:normAutofit/>
          </a:bodyPr>
          <a:lstStyle/>
          <a:p>
            <a:r>
              <a:rPr lang="en-US" sz="4000" b="1" dirty="0" smtClean="0"/>
              <a:t>Who uses learning outcomes assessment information?</a:t>
            </a:r>
            <a:endParaRPr lang="en-US" sz="4000" b="1" dirty="0"/>
          </a:p>
        </p:txBody>
      </p:sp>
      <p:grpSp>
        <p:nvGrpSpPr>
          <p:cNvPr id="8" name="Penn State OPA Logo" descr="Office of the President Logo" title="Penn State OPA Loga"/>
          <p:cNvGrpSpPr/>
          <p:nvPr/>
        </p:nvGrpSpPr>
        <p:grpSpPr>
          <a:xfrm>
            <a:off x="1" y="5798109"/>
            <a:ext cx="12192000" cy="1059891"/>
            <a:chOff x="1" y="5798109"/>
            <a:chExt cx="12192000" cy="1059891"/>
          </a:xfrm>
        </p:grpSpPr>
        <p:sp>
          <p:nvSpPr>
            <p:cNvPr id="9" name="Penn State Blue Footer - Logo"/>
            <p:cNvSpPr/>
            <p:nvPr/>
          </p:nvSpPr>
          <p:spPr>
            <a:xfrm>
              <a:off x="1" y="6400800"/>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pic>
          <p:nvPicPr>
            <p:cNvPr id="10" name="Penn State - Logo" descr="Office of the President Logo" title="Penn State OPA Log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917" y="5798109"/>
              <a:ext cx="2188654" cy="719390"/>
            </a:xfrm>
            <a:prstGeom prst="rect">
              <a:avLst/>
            </a:prstGeom>
          </p:spPr>
        </p:pic>
        <p:sp>
          <p:nvSpPr>
            <p:cNvPr id="11" name="Office Title - Logo" title="Office of Planning and Institutional Assessment"/>
            <p:cNvSpPr txBox="1">
              <a:spLocks noChangeArrowheads="1"/>
            </p:cNvSpPr>
            <p:nvPr userDrawn="1"/>
          </p:nvSpPr>
          <p:spPr bwMode="auto">
            <a:xfrm>
              <a:off x="2848157" y="5801232"/>
              <a:ext cx="4816293" cy="411651"/>
            </a:xfrm>
            <a:prstGeom prst="rect">
              <a:avLst/>
            </a:prstGeom>
            <a:noFill/>
            <a:ln w="9525">
              <a:noFill/>
              <a:miter lim="800000"/>
              <a:headEnd/>
              <a:tailEnd/>
            </a:ln>
          </p:spPr>
          <p:txBody>
            <a:bodyPr rot="0" vert="horz" wrap="square" lIns="0" tIns="0" rIns="0" bIns="0" anchor="t" anchorCtr="0">
              <a:spAutoFit/>
            </a:bodyPr>
            <a:lstStyle/>
            <a:p>
              <a:pPr algn="just" defTabSz="457200">
                <a:lnSpc>
                  <a:spcPct val="107000"/>
                </a:lnSpc>
                <a:defRPr/>
              </a:pPr>
              <a:r>
                <a:rPr lang="en-US" sz="1100" dirty="0">
                  <a:solidFill>
                    <a:srgbClr val="2D4660"/>
                  </a:solidFill>
                  <a:ea typeface="Calibri" panose="020F0502020204030204" pitchFamily="34" charset="0"/>
                  <a:cs typeface="Times New Roman" panose="02020603050405020304" pitchFamily="18" charset="0"/>
                </a:rPr>
                <a:t> </a:t>
              </a:r>
              <a:endParaRPr lang="en-US" sz="1100" dirty="0">
                <a:solidFill>
                  <a:prstClr val="black"/>
                </a:solidFill>
                <a:ea typeface="Calibri" panose="020F0502020204030204" pitchFamily="34" charset="0"/>
                <a:cs typeface="Times New Roman" panose="02020603050405020304" pitchFamily="18" charset="0"/>
              </a:endParaRPr>
            </a:p>
            <a:p>
              <a:pPr algn="just" defTabSz="457200">
                <a:lnSpc>
                  <a:spcPct val="107000"/>
                </a:lnSpc>
              </a:pPr>
              <a:r>
                <a:rPr lang="en-US" sz="1400" b="1" dirty="0" smtClean="0">
                  <a:solidFill>
                    <a:srgbClr val="2D4660"/>
                  </a:solidFill>
                  <a:ea typeface="Calibri" panose="020F0502020204030204" pitchFamily="34" charset="0"/>
                  <a:cs typeface="Times New Roman" panose="02020603050405020304" pitchFamily="18" charset="0"/>
                </a:rPr>
                <a:t>Office of Planning and Assessment</a:t>
              </a:r>
              <a:endParaRPr lang="en-US" sz="1400" b="1" dirty="0">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60854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52889" y="3162551"/>
            <a:ext cx="10515600" cy="2852737"/>
          </a:xfrm>
        </p:spPr>
        <p:txBody>
          <a:bodyPr/>
          <a:lstStyle/>
          <a:p>
            <a:r>
              <a:rPr lang="en-US" dirty="0" smtClean="0">
                <a:solidFill>
                  <a:schemeClr val="bg1"/>
                </a:solidFill>
              </a:rPr>
              <a:t>Certificates and Associate Programs</a:t>
            </a:r>
            <a:endParaRPr lang="en-US" dirty="0">
              <a:solidFill>
                <a:schemeClr val="bg1"/>
              </a:solidFill>
            </a:endParaRPr>
          </a:p>
        </p:txBody>
      </p:sp>
      <p:pic>
        <p:nvPicPr>
          <p:cNvPr id="9" name="Picture 2" descr="Certificate Achievement Template 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508" y="1406421"/>
            <a:ext cx="2286000" cy="3238501"/>
          </a:xfrm>
          <a:prstGeom prst="rect">
            <a:avLst/>
          </a:prstGeom>
          <a:noFill/>
          <a:extLst>
            <a:ext uri="{909E8E84-426E-40DD-AFC4-6F175D3DCCD1}">
              <a14:hiddenFill xmlns:a14="http://schemas.microsoft.com/office/drawing/2010/main">
                <a:solidFill>
                  <a:srgbClr val="FFFFFF"/>
                </a:solidFill>
              </a14:hiddenFill>
            </a:ext>
          </a:extLst>
        </p:spPr>
      </p:pic>
      <p:sp>
        <p:nvSpPr>
          <p:cNvPr id="13" name="Horizontal Scroll 12"/>
          <p:cNvSpPr/>
          <p:nvPr/>
        </p:nvSpPr>
        <p:spPr>
          <a:xfrm>
            <a:off x="5986462" y="1830379"/>
            <a:ext cx="3114676" cy="2390584"/>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Associate’s Degree</a:t>
            </a:r>
          </a:p>
          <a:p>
            <a:pPr algn="ctr"/>
            <a:endParaRPr lang="en-US" dirty="0"/>
          </a:p>
        </p:txBody>
      </p:sp>
      <p:grpSp>
        <p:nvGrpSpPr>
          <p:cNvPr id="8" name="Penn State OPA Logo" descr="Office of the President Logo" title="Penn State OPA Loga"/>
          <p:cNvGrpSpPr/>
          <p:nvPr/>
        </p:nvGrpSpPr>
        <p:grpSpPr>
          <a:xfrm>
            <a:off x="0" y="5798186"/>
            <a:ext cx="12192000" cy="1059814"/>
            <a:chOff x="0" y="0"/>
            <a:chExt cx="12192000" cy="1059891"/>
          </a:xfrm>
        </p:grpSpPr>
        <p:sp>
          <p:nvSpPr>
            <p:cNvPr id="10"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enn State - Logo" descr="Office of the President Logo" title="Penn State OPA Log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2"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098275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oft Toys, Stuffed Animals, Teddy B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49" y="1214201"/>
            <a:ext cx="5615341" cy="374356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6485290" y="2671027"/>
            <a:ext cx="5424487" cy="1325563"/>
          </a:xfrm>
        </p:spPr>
        <p:txBody>
          <a:bodyPr>
            <a:normAutofit fontScale="90000"/>
          </a:bodyPr>
          <a:lstStyle/>
          <a:p>
            <a:pPr algn="ctr"/>
            <a:r>
              <a:rPr lang="en-US" dirty="0" smtClean="0"/>
              <a:t>Disciplinary Communities</a:t>
            </a:r>
            <a:endParaRPr lang="en-US" dirty="0"/>
          </a:p>
        </p:txBody>
      </p:sp>
      <p:grpSp>
        <p:nvGrpSpPr>
          <p:cNvPr id="9" name="Penn State OPA Logo" descr="Office of the President Logo" title="Penn State OPA Loga"/>
          <p:cNvGrpSpPr/>
          <p:nvPr/>
        </p:nvGrpSpPr>
        <p:grpSpPr>
          <a:xfrm>
            <a:off x="0" y="5798186"/>
            <a:ext cx="12192000" cy="1059814"/>
            <a:chOff x="0" y="0"/>
            <a:chExt cx="12192000" cy="1059891"/>
          </a:xfrm>
        </p:grpSpPr>
        <p:sp>
          <p:nvSpPr>
            <p:cNvPr id="11"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enn State - Logo" descr="Office of the President Logo" title="Penn State OPA Log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3"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87923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Workplace, Training, Online, Lap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02" y="1085850"/>
            <a:ext cx="5506947" cy="374332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958012" y="2384424"/>
            <a:ext cx="4095749" cy="1325563"/>
          </a:xfrm>
        </p:spPr>
        <p:txBody>
          <a:bodyPr>
            <a:normAutofit fontScale="90000"/>
          </a:bodyPr>
          <a:lstStyle/>
          <a:p>
            <a:pPr algn="ctr"/>
            <a:r>
              <a:rPr lang="en-US" dirty="0" smtClean="0"/>
              <a:t>Online training (in development)</a:t>
            </a:r>
            <a:endParaRPr lang="en-US" dirty="0"/>
          </a:p>
        </p:txBody>
      </p:sp>
      <p:grpSp>
        <p:nvGrpSpPr>
          <p:cNvPr id="8" name="Penn State OPA Logo" descr="Office of the President Logo" title="Penn State OPA Loga"/>
          <p:cNvGrpSpPr/>
          <p:nvPr/>
        </p:nvGrpSpPr>
        <p:grpSpPr>
          <a:xfrm>
            <a:off x="0" y="5813743"/>
            <a:ext cx="12192000" cy="1059814"/>
            <a:chOff x="0" y="0"/>
            <a:chExt cx="12192000" cy="1059891"/>
          </a:xfrm>
        </p:grpSpPr>
        <p:sp>
          <p:nvSpPr>
            <p:cNvPr id="10"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enn State - Logo" descr="Office of the President Logo" title="Penn State OPA Log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3"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4260534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43330" y="1285875"/>
            <a:ext cx="10515600" cy="3086893"/>
          </a:xfrm>
        </p:spPr>
        <p:txBody>
          <a:bodyPr>
            <a:normAutofit fontScale="90000"/>
          </a:bodyPr>
          <a:lstStyle/>
          <a:p>
            <a:pPr algn="ctr"/>
            <a:r>
              <a:rPr lang="en-US" dirty="0" smtClean="0"/>
              <a:t>Questions</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Questions? </a:t>
            </a:r>
            <a:br>
              <a:rPr lang="en-US" dirty="0" smtClean="0"/>
            </a:br>
            <a:r>
              <a:rPr lang="en-US" dirty="0" smtClean="0"/>
              <a:t>Contact your LOA liaison</a:t>
            </a:r>
            <a:br>
              <a:rPr lang="en-US" dirty="0" smtClean="0"/>
            </a:br>
            <a:r>
              <a:rPr lang="en-US" dirty="0"/>
              <a:t/>
            </a:r>
            <a:br>
              <a:rPr lang="en-US" dirty="0"/>
            </a:br>
            <a:r>
              <a:rPr lang="en-US" sz="4000" dirty="0" smtClean="0">
                <a:hlinkClick r:id="rId3"/>
              </a:rPr>
              <a:t>College / Campus Liaisons</a:t>
            </a:r>
            <a:endParaRPr lang="en-US" dirty="0"/>
          </a:p>
        </p:txBody>
      </p:sp>
      <p:grpSp>
        <p:nvGrpSpPr>
          <p:cNvPr id="8" name="Penn State OPA Logo" descr="Office of the President Logo" title="Penn State OPA Loga"/>
          <p:cNvGrpSpPr/>
          <p:nvPr/>
        </p:nvGrpSpPr>
        <p:grpSpPr>
          <a:xfrm>
            <a:off x="0" y="5798186"/>
            <a:ext cx="12192000" cy="1059814"/>
            <a:chOff x="0" y="0"/>
            <a:chExt cx="12192000" cy="1059891"/>
          </a:xfrm>
        </p:grpSpPr>
        <p:sp>
          <p:nvSpPr>
            <p:cNvPr id="9"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enn State - Logo" descr="Office of the President Logo" title="Penn State OPA Log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2"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416476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ho uses the information"/>
          <p:cNvSpPr>
            <a:spLocks noGrp="1"/>
          </p:cNvSpPr>
          <p:nvPr>
            <p:ph type="title"/>
          </p:nvPr>
        </p:nvSpPr>
        <p:spPr>
          <a:xfrm>
            <a:off x="838200" y="386390"/>
            <a:ext cx="10515600" cy="1325563"/>
          </a:xfrm>
        </p:spPr>
        <p:txBody>
          <a:bodyPr>
            <a:normAutofit fontScale="90000"/>
          </a:bodyPr>
          <a:lstStyle/>
          <a:p>
            <a:r>
              <a:rPr lang="en-US" sz="4000" b="1" dirty="0" smtClean="0"/>
              <a:t>Who uses learning </a:t>
            </a:r>
            <a:r>
              <a:rPr lang="en-US" sz="4000" b="1" dirty="0"/>
              <a:t>o</a:t>
            </a:r>
            <a:r>
              <a:rPr lang="en-US" sz="4000" b="1" dirty="0" smtClean="0"/>
              <a:t>utcomes </a:t>
            </a:r>
            <a:r>
              <a:rPr lang="en-US" sz="4000" b="1" dirty="0"/>
              <a:t>a</a:t>
            </a:r>
            <a:r>
              <a:rPr lang="en-US" sz="4000" b="1" dirty="0" smtClean="0"/>
              <a:t>ssessment Information? </a:t>
            </a:r>
            <a:br>
              <a:rPr lang="en-US" sz="4000" b="1" dirty="0" smtClean="0"/>
            </a:br>
            <a:endParaRPr lang="en-US" sz="4000" b="1" dirty="0"/>
          </a:p>
        </p:txBody>
      </p:sp>
      <p:sp>
        <p:nvSpPr>
          <p:cNvPr id="15" name="Biology"/>
          <p:cNvSpPr txBox="1"/>
          <p:nvPr/>
        </p:nvSpPr>
        <p:spPr>
          <a:xfrm>
            <a:off x="2198502" y="4562573"/>
            <a:ext cx="1130438" cy="461665"/>
          </a:xfrm>
          <a:prstGeom prst="rect">
            <a:avLst/>
          </a:prstGeom>
          <a:noFill/>
        </p:spPr>
        <p:txBody>
          <a:bodyPr wrap="none" rtlCol="0">
            <a:spAutoFit/>
          </a:bodyPr>
          <a:lstStyle/>
          <a:p>
            <a:r>
              <a:rPr lang="en-US" sz="2400" b="1" dirty="0" smtClean="0"/>
              <a:t>Biology</a:t>
            </a:r>
            <a:endParaRPr lang="en-US" sz="2400" b="1" dirty="0"/>
          </a:p>
        </p:txBody>
      </p:sp>
      <p:pic>
        <p:nvPicPr>
          <p:cNvPr id="2050" name="Bug on a leaf" descr="Beetles on orange le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73" y="2821873"/>
            <a:ext cx="3485383" cy="1821492"/>
          </a:xfrm>
          <a:prstGeom prst="rect">
            <a:avLst/>
          </a:prstGeom>
          <a:noFill/>
          <a:extLst>
            <a:ext uri="{909E8E84-426E-40DD-AFC4-6F175D3DCCD1}">
              <a14:hiddenFill xmlns:a14="http://schemas.microsoft.com/office/drawing/2010/main">
                <a:solidFill>
                  <a:srgbClr val="FFFFFF"/>
                </a:solidFill>
              </a14:hiddenFill>
            </a:ext>
          </a:extLst>
        </p:spPr>
      </p:pic>
      <p:sp>
        <p:nvSpPr>
          <p:cNvPr id="3" name="Kinesiology"/>
          <p:cNvSpPr txBox="1"/>
          <p:nvPr/>
        </p:nvSpPr>
        <p:spPr>
          <a:xfrm>
            <a:off x="5623891" y="2925605"/>
            <a:ext cx="1645002" cy="461665"/>
          </a:xfrm>
          <a:prstGeom prst="rect">
            <a:avLst/>
          </a:prstGeom>
          <a:noFill/>
        </p:spPr>
        <p:txBody>
          <a:bodyPr wrap="none" rtlCol="0">
            <a:spAutoFit/>
          </a:bodyPr>
          <a:lstStyle/>
          <a:p>
            <a:r>
              <a:rPr lang="en-US" sz="2400" b="1" dirty="0" smtClean="0"/>
              <a:t>Kinesiology</a:t>
            </a:r>
            <a:endParaRPr lang="en-US" sz="2400" b="1" dirty="0"/>
          </a:p>
        </p:txBody>
      </p:sp>
      <p:pic>
        <p:nvPicPr>
          <p:cNvPr id="8196" name="Physical therapist and patient" descr="A person connected to wires along his arm, holding a raquetball raquet. It looks as though the wires are measuring muscle movements. Another person is standing by.&#10;" title="Kinesi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268" y="1350978"/>
            <a:ext cx="2934585" cy="1630325"/>
          </a:xfrm>
          <a:prstGeom prst="rect">
            <a:avLst/>
          </a:prstGeom>
          <a:noFill/>
          <a:extLst>
            <a:ext uri="{909E8E84-426E-40DD-AFC4-6F175D3DCCD1}">
              <a14:hiddenFill xmlns:a14="http://schemas.microsoft.com/office/drawing/2010/main">
                <a:solidFill>
                  <a:srgbClr val="FFFFFF"/>
                </a:solidFill>
              </a14:hiddenFill>
            </a:ext>
          </a:extLst>
        </p:spPr>
      </p:pic>
      <p:sp>
        <p:nvSpPr>
          <p:cNvPr id="18" name="Psychology"/>
          <p:cNvSpPr txBox="1"/>
          <p:nvPr/>
        </p:nvSpPr>
        <p:spPr>
          <a:xfrm>
            <a:off x="8803013" y="5137860"/>
            <a:ext cx="1596206" cy="461665"/>
          </a:xfrm>
          <a:prstGeom prst="rect">
            <a:avLst/>
          </a:prstGeom>
          <a:noFill/>
        </p:spPr>
        <p:txBody>
          <a:bodyPr wrap="none" rtlCol="0">
            <a:spAutoFit/>
          </a:bodyPr>
          <a:lstStyle/>
          <a:p>
            <a:r>
              <a:rPr lang="en-US" sz="2400" b="1" dirty="0" smtClean="0"/>
              <a:t>Psychology</a:t>
            </a:r>
            <a:endParaRPr lang="en-US" sz="2400" b="1" dirty="0"/>
          </a:p>
        </p:txBody>
      </p:sp>
      <p:pic>
        <p:nvPicPr>
          <p:cNvPr id="8198" name="Artist idea of the brain" descr="Brain Mind Psychology Idea Hearts Love D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7853" y="3011266"/>
            <a:ext cx="3142198" cy="21296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Penn State OPA Logo" descr="Office of the President Logo" title="Penn State OPA Loga"/>
          <p:cNvGrpSpPr/>
          <p:nvPr/>
        </p:nvGrpSpPr>
        <p:grpSpPr>
          <a:xfrm>
            <a:off x="0" y="5798186"/>
            <a:ext cx="12192000" cy="1059814"/>
            <a:chOff x="0" y="0"/>
            <a:chExt cx="12192000" cy="1059891"/>
          </a:xfrm>
        </p:grpSpPr>
        <p:sp>
          <p:nvSpPr>
            <p:cNvPr id="17"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9" name="Penn State - Logo" descr="Office of the President Logo" title="Penn State OPA Log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20"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
        <p:nvSpPr>
          <p:cNvPr id="11" name="Slide Number"/>
          <p:cNvSpPr>
            <a:spLocks noGrp="1"/>
          </p:cNvSpPr>
          <p:nvPr>
            <p:ph type="sldNum" sz="quarter" idx="12"/>
          </p:nvPr>
        </p:nvSpPr>
        <p:spPr>
          <a:xfrm>
            <a:off x="9448800" y="6435496"/>
            <a:ext cx="2743200" cy="365125"/>
          </a:xfrm>
        </p:spPr>
        <p:txBody>
          <a:bodyPr/>
          <a:lstStyle/>
          <a:p>
            <a:fld id="{147ABDC5-7E89-B341-8DFC-A729978A81BA}" type="slidenum">
              <a:rPr lang="en-US" smtClean="0">
                <a:solidFill>
                  <a:schemeClr val="bg1"/>
                </a:solidFill>
              </a:rPr>
              <a:t>4</a:t>
            </a:fld>
            <a:endParaRPr lang="en-US">
              <a:solidFill>
                <a:schemeClr val="bg1"/>
              </a:solidFill>
            </a:endParaRPr>
          </a:p>
        </p:txBody>
      </p:sp>
    </p:spTree>
    <p:extLst>
      <p:ext uri="{BB962C8B-B14F-4D97-AF65-F5344CB8AC3E}">
        <p14:creationId xmlns:p14="http://schemas.microsoft.com/office/powerpoint/2010/main" val="285567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0" name="Picture 12" descr="Office of Planning and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77" y="500580"/>
            <a:ext cx="3505200" cy="11049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Middle States Commission- logo" descr="Middle States Commission on Higher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475" y="2159691"/>
            <a:ext cx="4429125" cy="600076"/>
          </a:xfrm>
          <a:prstGeom prst="rect">
            <a:avLst/>
          </a:prstGeom>
          <a:noFill/>
          <a:extLst>
            <a:ext uri="{909E8E84-426E-40DD-AFC4-6F175D3DCCD1}">
              <a14:hiddenFill xmlns:a14="http://schemas.microsoft.com/office/drawing/2010/main">
                <a:solidFill>
                  <a:srgbClr val="FFFFFF"/>
                </a:solidFill>
              </a14:hiddenFill>
            </a:ext>
          </a:extLst>
        </p:spPr>
      </p:pic>
      <p:sp>
        <p:nvSpPr>
          <p:cNvPr id="3" name="Years 2023 through 2024"/>
          <p:cNvSpPr txBox="1"/>
          <p:nvPr/>
        </p:nvSpPr>
        <p:spPr>
          <a:xfrm>
            <a:off x="4708159" y="2858891"/>
            <a:ext cx="1334020" cy="400110"/>
          </a:xfrm>
          <a:prstGeom prst="rect">
            <a:avLst/>
          </a:prstGeom>
          <a:noFill/>
        </p:spPr>
        <p:txBody>
          <a:bodyPr wrap="none" rtlCol="0">
            <a:spAutoFit/>
          </a:bodyPr>
          <a:lstStyle/>
          <a:p>
            <a:r>
              <a:rPr lang="en-US" sz="2000" b="1" dirty="0" smtClean="0"/>
              <a:t>2023/2024</a:t>
            </a:r>
            <a:endParaRPr lang="en-US" sz="2000" b="1" dirty="0"/>
          </a:p>
        </p:txBody>
      </p:sp>
      <p:sp>
        <p:nvSpPr>
          <p:cNvPr id="2" name="Colleges and Campuses"/>
          <p:cNvSpPr txBox="1"/>
          <p:nvPr/>
        </p:nvSpPr>
        <p:spPr>
          <a:xfrm>
            <a:off x="7880188" y="5254685"/>
            <a:ext cx="2672398" cy="461665"/>
          </a:xfrm>
          <a:prstGeom prst="rect">
            <a:avLst/>
          </a:prstGeom>
          <a:noFill/>
        </p:spPr>
        <p:txBody>
          <a:bodyPr wrap="none" rtlCol="0">
            <a:spAutoFit/>
          </a:bodyPr>
          <a:lstStyle/>
          <a:p>
            <a:r>
              <a:rPr lang="en-US" sz="2400" b="1" dirty="0" smtClean="0"/>
              <a:t>Colleges/Campuses</a:t>
            </a:r>
            <a:endParaRPr lang="en-US" sz="2400" b="1" dirty="0"/>
          </a:p>
        </p:txBody>
      </p:sp>
      <p:pic>
        <p:nvPicPr>
          <p:cNvPr id="7172" name="Map showing all of Penn State Locations" descr="Map of Pennsylvania and surrounding states showing Penn State's 24 locations across the Commonwea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0402" y="3317426"/>
            <a:ext cx="3940591" cy="195414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Penn State OPA Logo" descr="Office of the President Logo" title="Penn State OPA Loga"/>
          <p:cNvGrpSpPr/>
          <p:nvPr/>
        </p:nvGrpSpPr>
        <p:grpSpPr>
          <a:xfrm>
            <a:off x="0" y="5826301"/>
            <a:ext cx="12192000" cy="1059814"/>
            <a:chOff x="0" y="0"/>
            <a:chExt cx="12192000" cy="1059891"/>
          </a:xfrm>
        </p:grpSpPr>
        <p:sp>
          <p:nvSpPr>
            <p:cNvPr id="15"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enn State - Logo" descr="Office of the President Logo" title="Penn State OPA Log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7"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
        <p:nvSpPr>
          <p:cNvPr id="11" name="Slide Number Placeholder 5"/>
          <p:cNvSpPr>
            <a:spLocks noGrp="1"/>
          </p:cNvSpPr>
          <p:nvPr>
            <p:ph type="sldNum" sz="quarter" idx="12"/>
          </p:nvPr>
        </p:nvSpPr>
        <p:spPr>
          <a:xfrm>
            <a:off x="9351380" y="6419222"/>
            <a:ext cx="2743200" cy="365125"/>
          </a:xfrm>
        </p:spPr>
        <p:txBody>
          <a:bodyPr/>
          <a:lstStyle/>
          <a:p>
            <a:fld id="{147ABDC5-7E89-B341-8DFC-A729978A81BA}" type="slidenum">
              <a:rPr lang="en-US" smtClean="0">
                <a:solidFill>
                  <a:schemeClr val="bg1"/>
                </a:solidFill>
              </a:rPr>
              <a:t>5</a:t>
            </a:fld>
            <a:endParaRPr lang="en-US" dirty="0">
              <a:solidFill>
                <a:schemeClr val="bg1"/>
              </a:solidFill>
            </a:endParaRPr>
          </a:p>
        </p:txBody>
      </p:sp>
      <p:sp>
        <p:nvSpPr>
          <p:cNvPr id="18" name="Title 17"/>
          <p:cNvSpPr>
            <a:spLocks noGrp="1"/>
          </p:cNvSpPr>
          <p:nvPr>
            <p:ph type="title"/>
          </p:nvPr>
        </p:nvSpPr>
        <p:spPr>
          <a:xfrm>
            <a:off x="1676400" y="500580"/>
            <a:ext cx="10515600" cy="1325563"/>
          </a:xfrm>
        </p:spPr>
        <p:txBody>
          <a:bodyPr/>
          <a:lstStyle/>
          <a:p>
            <a:pPr rtl="0" eaLnBrk="1" latinLnBrk="0" hangingPunct="1"/>
            <a:r>
              <a:rPr lang="en-US" sz="2400" b="1" kern="1200" dirty="0" smtClean="0">
                <a:solidFill>
                  <a:srgbClr val="000000"/>
                </a:solidFill>
                <a:effectLst/>
                <a:latin typeface="Calibri" panose="020F0502020204030204" pitchFamily="34" charset="0"/>
                <a:ea typeface="+mn-ea"/>
                <a:cs typeface="+mn-cs"/>
              </a:rPr>
              <a:t>Office  of Planning and Assessment</a:t>
            </a:r>
            <a:endParaRPr lang="en-US" dirty="0" smtClean="0">
              <a:effectLst/>
            </a:endParaRPr>
          </a:p>
          <a:p>
            <a:endParaRPr lang="en-US" dirty="0"/>
          </a:p>
        </p:txBody>
      </p:sp>
    </p:spTree>
    <p:extLst>
      <p:ext uri="{BB962C8B-B14F-4D97-AF65-F5344CB8AC3E}">
        <p14:creationId xmlns:p14="http://schemas.microsoft.com/office/powerpoint/2010/main" val="160902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hat is the process?"/>
          <p:cNvSpPr>
            <a:spLocks noGrp="1"/>
          </p:cNvSpPr>
          <p:nvPr>
            <p:ph type="title"/>
          </p:nvPr>
        </p:nvSpPr>
        <p:spPr>
          <a:xfrm>
            <a:off x="575067" y="795338"/>
            <a:ext cx="10772383" cy="2852737"/>
          </a:xfrm>
        </p:spPr>
        <p:txBody>
          <a:bodyPr>
            <a:normAutofit/>
          </a:bodyPr>
          <a:lstStyle/>
          <a:p>
            <a:r>
              <a:rPr lang="en-US" sz="4000" b="1" dirty="0" smtClean="0"/>
              <a:t>What is the learning outcomes assessment process?</a:t>
            </a:r>
            <a:endParaRPr lang="en-US" sz="4000" b="1" dirty="0"/>
          </a:p>
        </p:txBody>
      </p:sp>
      <p:grpSp>
        <p:nvGrpSpPr>
          <p:cNvPr id="8" name="Penn State OPA Logo" descr="Office of the President Logo" title="Penn State OPA Loga"/>
          <p:cNvGrpSpPr/>
          <p:nvPr/>
        </p:nvGrpSpPr>
        <p:grpSpPr>
          <a:xfrm>
            <a:off x="0" y="5798186"/>
            <a:ext cx="12192000" cy="1059814"/>
            <a:chOff x="0" y="0"/>
            <a:chExt cx="12192000" cy="1059891"/>
          </a:xfrm>
        </p:grpSpPr>
        <p:sp>
          <p:nvSpPr>
            <p:cNvPr id="9" name="Penn State Blue Footer - Logo"/>
            <p:cNvSpPr/>
            <p:nvPr/>
          </p:nvSpPr>
          <p:spPr>
            <a:xfrm>
              <a:off x="0" y="602691"/>
              <a:ext cx="12192000" cy="457200"/>
            </a:xfrm>
            <a:prstGeom prst="rect">
              <a:avLst/>
            </a:prstGeom>
            <a:solidFill>
              <a:srgbClr val="072C6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enn State - Logo" descr="Office of the President Logo" title="Penn State OPA Log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6" y="0"/>
              <a:ext cx="2188654" cy="719390"/>
            </a:xfrm>
            <a:prstGeom prst="rect">
              <a:avLst/>
            </a:prstGeom>
          </p:spPr>
        </p:pic>
        <p:sp>
          <p:nvSpPr>
            <p:cNvPr id="11" name="Office Title - Logo" title="Office of Planning and Institutional Assessment"/>
            <p:cNvSpPr txBox="1">
              <a:spLocks noChangeArrowheads="1"/>
            </p:cNvSpPr>
            <p:nvPr/>
          </p:nvSpPr>
          <p:spPr bwMode="auto">
            <a:xfrm>
              <a:off x="2848156" y="3123"/>
              <a:ext cx="4815839" cy="427989"/>
            </a:xfrm>
            <a:prstGeom prst="rect">
              <a:avLst/>
            </a:prstGeom>
            <a:noFill/>
            <a:ln w="9525">
              <a:noFill/>
              <a:miter lim="800000"/>
              <a:headEnd/>
              <a:tailEnd/>
            </a:ln>
          </p:spPr>
          <p:txBody>
            <a:bodyPr rot="0" vert="horz" wrap="square" lIns="0" tIns="0" rIns="0" bIns="0" anchor="t" anchorCtr="0">
              <a:spAutoFit/>
            </a:bodyPr>
            <a:lstStyle/>
            <a:p>
              <a:pPr marL="0" marR="0" algn="just">
                <a:lnSpc>
                  <a:spcPct val="106000"/>
                </a:lnSpc>
                <a:spcBef>
                  <a:spcPts val="0"/>
                </a:spcBef>
                <a:spcAft>
                  <a:spcPts val="0"/>
                </a:spcAft>
              </a:pPr>
              <a:r>
                <a:rPr lang="en-US" sz="1100" kern="1200">
                  <a:solidFill>
                    <a:srgbClr val="2D466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p>
              <a:pPr marL="0" marR="0" algn="just">
                <a:lnSpc>
                  <a:spcPct val="106000"/>
                </a:lnSpc>
                <a:spcBef>
                  <a:spcPts val="0"/>
                </a:spcBef>
                <a:spcAft>
                  <a:spcPts val="0"/>
                </a:spcAft>
              </a:pPr>
              <a:r>
                <a:rPr lang="en-US" sz="1400" b="1" kern="1200">
                  <a:solidFill>
                    <a:srgbClr val="2D4660"/>
                  </a:solidFill>
                  <a:effectLst/>
                  <a:latin typeface="Calibri" panose="020F0502020204030204" pitchFamily="34" charset="0"/>
                  <a:ea typeface="Calibri" panose="020F0502020204030204" pitchFamily="34" charset="0"/>
                </a:rPr>
                <a:t>Office of Planning and Assessment</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157756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ircular flow" descr="A circle providing the information that the information going to be listed follows a circular flow pattern. " title="Penn State Learning Outcomes Assessment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523" y="1893971"/>
            <a:ext cx="4125260" cy="3132372"/>
          </a:xfrm>
          <a:prstGeom prst="rect">
            <a:avLst/>
          </a:prstGeom>
          <a:noFill/>
          <a:extLst>
            <a:ext uri="{909E8E84-426E-40DD-AFC4-6F175D3DCCD1}">
              <a14:hiddenFill xmlns:a14="http://schemas.microsoft.com/office/drawing/2010/main">
                <a:solidFill>
                  <a:srgbClr val="FFFFFF"/>
                </a:solidFill>
              </a14:hiddenFill>
            </a:ext>
          </a:extLst>
        </p:spPr>
      </p:pic>
      <p:sp>
        <p:nvSpPr>
          <p:cNvPr id="6" name="#1"/>
          <p:cNvSpPr txBox="1">
            <a:spLocks noChangeArrowheads="1"/>
          </p:cNvSpPr>
          <p:nvPr/>
        </p:nvSpPr>
        <p:spPr bwMode="auto">
          <a:xfrm>
            <a:off x="4174172" y="1918652"/>
            <a:ext cx="12890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8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1- Text"/>
          <p:cNvSpPr txBox="1">
            <a:spLocks noChangeArrowheads="1"/>
          </p:cNvSpPr>
          <p:nvPr/>
        </p:nvSpPr>
        <p:spPr bwMode="auto">
          <a:xfrm>
            <a:off x="887104" y="1023583"/>
            <a:ext cx="2829537" cy="89507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192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ESTABLISH/REVISE </a:t>
            </a:r>
            <a:r>
              <a:rPr lang="en-US" sz="1600" b="1" dirty="0">
                <a:effectLst/>
                <a:latin typeface="Calibri" panose="020F0502020204030204" pitchFamily="34" charset="0"/>
                <a:ea typeface="Calibri" panose="020F0502020204030204" pitchFamily="34" charset="0"/>
                <a:cs typeface="Calibri" panose="020F0502020204030204" pitchFamily="34" charset="0"/>
              </a:rPr>
              <a:t>PROGRAM LEARNING </a:t>
            </a:r>
            <a:r>
              <a:rPr lang="en-US" sz="1600" b="1" dirty="0" smtClean="0">
                <a:effectLst/>
                <a:latin typeface="Calibri" panose="020F0502020204030204" pitchFamily="34" charset="0"/>
                <a:ea typeface="Calibri" panose="020F0502020204030204" pitchFamily="34" charset="0"/>
                <a:cs typeface="Calibri" panose="020F0502020204030204" pitchFamily="34" charset="0"/>
              </a:rPr>
              <a:t>OBJECTIVES AND DEVELOP CURRICULUM MAP</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6" name="#2"/>
          <p:cNvSpPr/>
          <p:nvPr/>
        </p:nvSpPr>
        <p:spPr>
          <a:xfrm>
            <a:off x="6023291" y="1355978"/>
            <a:ext cx="243069" cy="3499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8" name="#2- Text"/>
          <p:cNvSpPr txBox="1">
            <a:spLocks noChangeArrowheads="1"/>
          </p:cNvSpPr>
          <p:nvPr/>
        </p:nvSpPr>
        <p:spPr bwMode="auto">
          <a:xfrm>
            <a:off x="4489603" y="282127"/>
            <a:ext cx="3427894" cy="885806"/>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31140" marR="229870" algn="ctr">
              <a:spcBef>
                <a:spcPts val="370"/>
              </a:spcBef>
              <a:spcAft>
                <a:spcPts val="0"/>
              </a:spcAft>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PROGRAM LEARNING </a:t>
            </a:r>
            <a:r>
              <a:rPr lang="en-US" sz="1600" b="1" dirty="0" smtClean="0">
                <a:latin typeface="Calibri" panose="020F0502020204030204" pitchFamily="34" charset="0"/>
                <a:ea typeface="Calibri" panose="020F0502020204030204" pitchFamily="34" charset="0"/>
                <a:cs typeface="Calibri" panose="020F0502020204030204" pitchFamily="34" charset="0"/>
              </a:rPr>
              <a:t>OBJECTIVE</a:t>
            </a:r>
          </a:p>
          <a:p>
            <a:pPr marL="231140" marR="229870" algn="ctr">
              <a:spcBef>
                <a:spcPts val="370"/>
              </a:spcBef>
              <a:spcAft>
                <a:spcPts val="0"/>
              </a:spcAft>
            </a:pPr>
            <a:r>
              <a:rPr lang="en-US" sz="1600" b="1" dirty="0" smtClean="0">
                <a:latin typeface="Calibri" panose="020F0502020204030204" pitchFamily="34" charset="0"/>
                <a:ea typeface="Calibri" panose="020F0502020204030204" pitchFamily="34" charset="0"/>
                <a:cs typeface="Calibri" panose="020F0502020204030204" pitchFamily="34" charset="0"/>
              </a:rPr>
              <a:t>+</a:t>
            </a:r>
            <a:endParaRPr lang="en-US" sz="1600" b="1" dirty="0" smtClean="0">
              <a:latin typeface="Calibri" panose="020F0502020204030204" pitchFamily="34" charset="0"/>
              <a:ea typeface="Calibri" panose="020F0502020204030204" pitchFamily="34" charset="0"/>
              <a:cs typeface="Calibri" panose="020F0502020204030204" pitchFamily="34" charset="0"/>
            </a:endParaRPr>
          </a:p>
          <a:p>
            <a:pPr marL="231140" marR="229870" algn="ctr">
              <a:spcBef>
                <a:spcPts val="370"/>
              </a:spcBef>
              <a:spcAft>
                <a:spcPts val="0"/>
              </a:spcAft>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LEARNING QUESTIONS/CONCERNS</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3"/>
          <p:cNvSpPr txBox="1">
            <a:spLocks noChangeArrowheads="1"/>
          </p:cNvSpPr>
          <p:nvPr/>
        </p:nvSpPr>
        <p:spPr bwMode="auto">
          <a:xfrm>
            <a:off x="7917497" y="1918652"/>
            <a:ext cx="12890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8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3- Text"/>
          <p:cNvSpPr txBox="1">
            <a:spLocks noChangeArrowheads="1"/>
          </p:cNvSpPr>
          <p:nvPr/>
        </p:nvSpPr>
        <p:spPr bwMode="auto">
          <a:xfrm>
            <a:off x="8404189" y="1219802"/>
            <a:ext cx="2235835" cy="58547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88900" algn="ctr">
              <a:lnSpc>
                <a:spcPct val="97000"/>
              </a:lnSpc>
              <a:spcBef>
                <a:spcPts val="375"/>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CHOOSE/DESIGN ASSESSMENT METHODS</a:t>
            </a:r>
          </a:p>
        </p:txBody>
      </p:sp>
      <p:sp>
        <p:nvSpPr>
          <p:cNvPr id="27" name="#4"/>
          <p:cNvSpPr/>
          <p:nvPr/>
        </p:nvSpPr>
        <p:spPr>
          <a:xfrm>
            <a:off x="8503678" y="3327893"/>
            <a:ext cx="243069" cy="3499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21" name="#4- Text"/>
          <p:cNvSpPr txBox="1">
            <a:spLocks noChangeArrowheads="1"/>
          </p:cNvSpPr>
          <p:nvPr/>
        </p:nvSpPr>
        <p:spPr bwMode="auto">
          <a:xfrm>
            <a:off x="8974086" y="3180160"/>
            <a:ext cx="2157035" cy="58547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13385" marR="59690" indent="-312420" algn="ctr">
              <a:lnSpc>
                <a:spcPct val="97000"/>
              </a:lnSpc>
              <a:spcBef>
                <a:spcPts val="375"/>
              </a:spcBef>
              <a:spcAft>
                <a:spcPts val="0"/>
              </a:spcAft>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COLLECT ASSESSMENT</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marL="413385" marR="59690" indent="-312420" algn="ctr">
              <a:lnSpc>
                <a:spcPct val="97000"/>
              </a:lnSpc>
              <a:spcBef>
                <a:spcPts val="375"/>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DATA/EVIDENCE</a:t>
            </a:r>
          </a:p>
        </p:txBody>
      </p:sp>
      <p:sp>
        <p:nvSpPr>
          <p:cNvPr id="10" name="#5"/>
          <p:cNvSpPr txBox="1">
            <a:spLocks noChangeArrowheads="1"/>
          </p:cNvSpPr>
          <p:nvPr/>
        </p:nvSpPr>
        <p:spPr bwMode="auto">
          <a:xfrm>
            <a:off x="7688262" y="4673282"/>
            <a:ext cx="12890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8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5- Text"/>
          <p:cNvSpPr txBox="1">
            <a:spLocks noChangeArrowheads="1"/>
          </p:cNvSpPr>
          <p:nvPr/>
        </p:nvSpPr>
        <p:spPr bwMode="auto">
          <a:xfrm>
            <a:off x="8165782" y="5065427"/>
            <a:ext cx="2383416" cy="58547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4140" marR="0" indent="223520" algn="ctr">
              <a:lnSpc>
                <a:spcPct val="97000"/>
              </a:lnSpc>
              <a:spcBef>
                <a:spcPts val="375"/>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REVIEW ASSESSMENTS/</a:t>
            </a:r>
          </a:p>
          <a:p>
            <a:pPr marL="104140" marR="0" indent="223520" algn="ctr">
              <a:lnSpc>
                <a:spcPct val="97000"/>
              </a:lnSpc>
              <a:spcBef>
                <a:spcPts val="375"/>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DETERMINE ACTION</a:t>
            </a:r>
          </a:p>
        </p:txBody>
      </p:sp>
      <p:sp>
        <p:nvSpPr>
          <p:cNvPr id="28" name="#6"/>
          <p:cNvSpPr/>
          <p:nvPr/>
        </p:nvSpPr>
        <p:spPr>
          <a:xfrm>
            <a:off x="6043739" y="5164392"/>
            <a:ext cx="243069" cy="3499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a:t>
            </a:r>
            <a:endParaRPr lang="en-US" b="1" dirty="0">
              <a:solidFill>
                <a:schemeClr val="tx1"/>
              </a:solidFill>
            </a:endParaRPr>
          </a:p>
        </p:txBody>
      </p:sp>
      <p:sp>
        <p:nvSpPr>
          <p:cNvPr id="23" name="#6- Text"/>
          <p:cNvSpPr txBox="1">
            <a:spLocks noChangeArrowheads="1"/>
          </p:cNvSpPr>
          <p:nvPr/>
        </p:nvSpPr>
        <p:spPr bwMode="auto">
          <a:xfrm>
            <a:off x="4844889" y="5641974"/>
            <a:ext cx="2516505" cy="41910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73660" indent="158115" algn="ctr">
              <a:lnSpc>
                <a:spcPct val="97000"/>
              </a:lnSpc>
              <a:spcBef>
                <a:spcPts val="375"/>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SUBMIT REPORT</a:t>
            </a:r>
          </a:p>
        </p:txBody>
      </p:sp>
      <p:sp>
        <p:nvSpPr>
          <p:cNvPr id="9" name="#7"/>
          <p:cNvSpPr txBox="1">
            <a:spLocks noChangeArrowheads="1"/>
          </p:cNvSpPr>
          <p:nvPr/>
        </p:nvSpPr>
        <p:spPr bwMode="auto">
          <a:xfrm>
            <a:off x="4125277" y="4673282"/>
            <a:ext cx="12890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8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7</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7- Text"/>
          <p:cNvSpPr txBox="1">
            <a:spLocks noChangeArrowheads="1"/>
          </p:cNvSpPr>
          <p:nvPr/>
        </p:nvSpPr>
        <p:spPr bwMode="auto">
          <a:xfrm>
            <a:off x="1482878" y="5026342"/>
            <a:ext cx="2443480" cy="58547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10210" marR="0" indent="-410210" algn="ctr">
              <a:lnSpc>
                <a:spcPct val="97000"/>
              </a:lnSpc>
              <a:spcBef>
                <a:spcPts val="375"/>
              </a:spcBef>
              <a:spcAft>
                <a:spcPts val="0"/>
              </a:spcAft>
            </a:pPr>
            <a:endParaRPr lang="en-US" sz="800" b="1" dirty="0" smtClean="0">
              <a:effectLst/>
              <a:latin typeface="Calibri" panose="020F0502020204030204" pitchFamily="34" charset="0"/>
              <a:ea typeface="Calibri" panose="020F0502020204030204" pitchFamily="34" charset="0"/>
              <a:cs typeface="Calibri" panose="020F0502020204030204" pitchFamily="34" charset="0"/>
            </a:endParaRPr>
          </a:p>
          <a:p>
            <a:pPr marL="410210" marR="0" indent="-410210" algn="ctr">
              <a:lnSpc>
                <a:spcPct val="97000"/>
              </a:lnSpc>
              <a:spcBef>
                <a:spcPts val="375"/>
              </a:spcBef>
              <a:spcAft>
                <a:spcPts val="0"/>
              </a:spcAft>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IMPLEMENT </a:t>
            </a:r>
            <a:r>
              <a:rPr lang="en-US" sz="1600" b="1" dirty="0">
                <a:effectLst/>
                <a:latin typeface="Calibri" panose="020F0502020204030204" pitchFamily="34" charset="0"/>
                <a:ea typeface="Calibri" panose="020F0502020204030204" pitchFamily="34" charset="0"/>
                <a:cs typeface="Calibri" panose="020F0502020204030204" pitchFamily="34" charset="0"/>
              </a:rPr>
              <a:t>CHANGES</a:t>
            </a:r>
          </a:p>
        </p:txBody>
      </p:sp>
      <p:sp>
        <p:nvSpPr>
          <p:cNvPr id="2" name="#8"/>
          <p:cNvSpPr/>
          <p:nvPr/>
        </p:nvSpPr>
        <p:spPr>
          <a:xfrm>
            <a:off x="3473572" y="3240833"/>
            <a:ext cx="243069" cy="3499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8</a:t>
            </a:r>
            <a:endParaRPr lang="en-US" b="1" dirty="0">
              <a:solidFill>
                <a:schemeClr val="tx1"/>
              </a:solidFill>
            </a:endParaRPr>
          </a:p>
        </p:txBody>
      </p:sp>
      <p:sp>
        <p:nvSpPr>
          <p:cNvPr id="25" name="#8-Text"/>
          <p:cNvSpPr txBox="1">
            <a:spLocks noChangeArrowheads="1"/>
          </p:cNvSpPr>
          <p:nvPr/>
        </p:nvSpPr>
        <p:spPr bwMode="auto">
          <a:xfrm>
            <a:off x="1004942" y="3180447"/>
            <a:ext cx="2211701" cy="569595"/>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84455" marR="82550" algn="ctr">
              <a:lnSpc>
                <a:spcPct val="97000"/>
              </a:lnSpc>
              <a:spcBef>
                <a:spcPts val="37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DETERMINE IMPROVEMENT IMPACT</a:t>
            </a:r>
          </a:p>
        </p:txBody>
      </p:sp>
      <p:sp>
        <p:nvSpPr>
          <p:cNvPr id="15" name="Title 14"/>
          <p:cNvSpPr>
            <a:spLocks noGrp="1"/>
          </p:cNvSpPr>
          <p:nvPr>
            <p:ph type="title" idx="4294967295"/>
          </p:nvPr>
        </p:nvSpPr>
        <p:spPr>
          <a:xfrm>
            <a:off x="5116001" y="2905341"/>
            <a:ext cx="2057647" cy="1325563"/>
          </a:xfrm>
        </p:spPr>
        <p:txBody>
          <a:bodyPr>
            <a:noAutofit/>
          </a:bodyPr>
          <a:lstStyle/>
          <a:p>
            <a:pPr algn="ctr" rtl="0" eaLnBrk="1" latinLnBrk="0" hangingPunct="1"/>
            <a:r>
              <a:rPr lang="en-US" sz="2000" b="1" i="1" kern="1200" spc="-15"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Penn</a:t>
            </a:r>
            <a:r>
              <a:rPr lang="en-US" sz="2000" b="1" i="1" kern="1200" spc="35"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1" i="1" kern="1200" spc="-15"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State</a:t>
            </a:r>
            <a:endParaRPr lang="en-US" sz="2000" dirty="0" smtClean="0">
              <a:effectLst/>
            </a:endParaRPr>
          </a:p>
          <a:p>
            <a:pPr algn="ctr" rtl="0" eaLnBrk="1" latinLnBrk="0" hangingPunct="1"/>
            <a:r>
              <a:rPr lang="en-US" sz="2000" b="1" i="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Learning</a:t>
            </a:r>
            <a:r>
              <a:rPr lang="en-US" sz="2000" b="1" i="1" kern="1200" spc="-1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1" i="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 Assessment Process</a:t>
            </a:r>
            <a:endParaRPr lang="en-US" sz="2000" dirty="0" smtClean="0">
              <a:effectLst/>
            </a:endParaRPr>
          </a:p>
          <a:p>
            <a:pPr algn="ctr"/>
            <a:endParaRPr lang="en-US" sz="2000" dirty="0"/>
          </a:p>
        </p:txBody>
      </p:sp>
    </p:spTree>
    <p:extLst>
      <p:ext uri="{BB962C8B-B14F-4D97-AF65-F5344CB8AC3E}">
        <p14:creationId xmlns:p14="http://schemas.microsoft.com/office/powerpoint/2010/main" val="34867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2" grpId="0" animBg="1"/>
      <p:bldP spid="21" grpId="0" animBg="1"/>
      <p:bldP spid="13" grpId="0" animBg="1"/>
      <p:bldP spid="23" grpId="0" animBg="1"/>
      <p:bldP spid="1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388711" y="2721010"/>
            <a:ext cx="1755297" cy="1325563"/>
          </a:xfrm>
        </p:spPr>
        <p:txBody>
          <a:bodyPr>
            <a:normAutofit fontScale="90000"/>
          </a:bodyPr>
          <a:lstStyle/>
          <a:p>
            <a:pPr algn="ctr"/>
            <a:r>
              <a:rPr lang="en-US" sz="2000" b="1" dirty="0" smtClean="0"/>
              <a:t>Penn State Learning Outcomes Assessment Process</a:t>
            </a:r>
            <a:endParaRPr lang="en-US" sz="2000" b="1" dirty="0"/>
          </a:p>
        </p:txBody>
      </p:sp>
      <p:sp>
        <p:nvSpPr>
          <p:cNvPr id="29" name="Date- June 30th"/>
          <p:cNvSpPr txBox="1"/>
          <p:nvPr/>
        </p:nvSpPr>
        <p:spPr>
          <a:xfrm>
            <a:off x="5553665" y="5957876"/>
            <a:ext cx="1425390" cy="461665"/>
          </a:xfrm>
          <a:prstGeom prst="rect">
            <a:avLst/>
          </a:prstGeom>
          <a:noFill/>
        </p:spPr>
        <p:txBody>
          <a:bodyPr wrap="none" rtlCol="0">
            <a:spAutoFit/>
          </a:bodyPr>
          <a:lstStyle/>
          <a:p>
            <a:r>
              <a:rPr lang="en-US" sz="2400" b="1" dirty="0" smtClean="0"/>
              <a:t>June 30th</a:t>
            </a:r>
            <a:endParaRPr lang="en-US" sz="2400" b="1" dirty="0"/>
          </a:p>
        </p:txBody>
      </p:sp>
      <p:pic>
        <p:nvPicPr>
          <p:cNvPr id="5" name="Circular Flow" descr="A model of a cirle passing along the idea to the reader that the process of the learning outcomes assessment process follows a circular flow pattern." title="Learning Outcomes Assessment Proces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745" y="1786450"/>
            <a:ext cx="4123055" cy="3194685"/>
          </a:xfrm>
          <a:prstGeom prst="rect">
            <a:avLst/>
          </a:prstGeom>
          <a:noFill/>
          <a:extLst>
            <a:ext uri="{909E8E84-426E-40DD-AFC4-6F175D3DCCD1}">
              <a14:hiddenFill xmlns:a14="http://schemas.microsoft.com/office/drawing/2010/main">
                <a:solidFill>
                  <a:srgbClr val="FFFFFF"/>
                </a:solidFill>
              </a14:hiddenFill>
            </a:ext>
          </a:extLst>
        </p:spPr>
      </p:pic>
      <p:sp>
        <p:nvSpPr>
          <p:cNvPr id="6" name="#1"/>
          <p:cNvSpPr txBox="1">
            <a:spLocks noChangeArrowheads="1"/>
          </p:cNvSpPr>
          <p:nvPr/>
        </p:nvSpPr>
        <p:spPr bwMode="auto">
          <a:xfrm>
            <a:off x="4298909" y="1840864"/>
            <a:ext cx="12890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8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1- Text"/>
          <p:cNvSpPr txBox="1">
            <a:spLocks noChangeArrowheads="1"/>
          </p:cNvSpPr>
          <p:nvPr/>
        </p:nvSpPr>
        <p:spPr bwMode="auto">
          <a:xfrm>
            <a:off x="887104" y="1023583"/>
            <a:ext cx="2829537" cy="89507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192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ESTABLISH/REVISE </a:t>
            </a:r>
            <a:r>
              <a:rPr lang="en-US" sz="1600" b="1" dirty="0">
                <a:effectLst/>
                <a:latin typeface="Calibri" panose="020F0502020204030204" pitchFamily="34" charset="0"/>
                <a:ea typeface="Calibri" panose="020F0502020204030204" pitchFamily="34" charset="0"/>
                <a:cs typeface="Calibri" panose="020F0502020204030204" pitchFamily="34" charset="0"/>
              </a:rPr>
              <a:t>PROGRAM LEARNING </a:t>
            </a:r>
            <a:r>
              <a:rPr lang="en-US" sz="1600" b="1" dirty="0" smtClean="0">
                <a:effectLst/>
                <a:latin typeface="Calibri" panose="020F0502020204030204" pitchFamily="34" charset="0"/>
                <a:ea typeface="Calibri" panose="020F0502020204030204" pitchFamily="34" charset="0"/>
                <a:cs typeface="Calibri" panose="020F0502020204030204" pitchFamily="34" charset="0"/>
              </a:rPr>
              <a:t>OBJECTIVES AND DEVELOP CURRICULUM MAP</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6" name="#2"/>
          <p:cNvSpPr/>
          <p:nvPr/>
        </p:nvSpPr>
        <p:spPr>
          <a:xfrm>
            <a:off x="6023291" y="1355978"/>
            <a:ext cx="243069" cy="3499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8" name="#2- Text"/>
          <p:cNvSpPr txBox="1">
            <a:spLocks noChangeArrowheads="1"/>
          </p:cNvSpPr>
          <p:nvPr/>
        </p:nvSpPr>
        <p:spPr bwMode="auto">
          <a:xfrm>
            <a:off x="4489603" y="282127"/>
            <a:ext cx="3427894" cy="885806"/>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31140" marR="229870" algn="ctr">
              <a:spcBef>
                <a:spcPts val="370"/>
              </a:spcBef>
              <a:spcAft>
                <a:spcPts val="0"/>
              </a:spcAft>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PROGRAM LEARNING </a:t>
            </a:r>
            <a:r>
              <a:rPr lang="en-US" sz="1600" b="1" dirty="0" smtClean="0">
                <a:latin typeface="Calibri" panose="020F0502020204030204" pitchFamily="34" charset="0"/>
                <a:ea typeface="Calibri" panose="020F0502020204030204" pitchFamily="34" charset="0"/>
                <a:cs typeface="Calibri" panose="020F0502020204030204" pitchFamily="34" charset="0"/>
              </a:rPr>
              <a:t>OBJECTIVE</a:t>
            </a:r>
          </a:p>
          <a:p>
            <a:pPr marL="231140" marR="229870" algn="ctr">
              <a:spcBef>
                <a:spcPts val="370"/>
              </a:spcBef>
              <a:spcAft>
                <a:spcPts val="0"/>
              </a:spcAft>
            </a:pPr>
            <a:r>
              <a:rPr lang="en-US" sz="1600" b="1" dirty="0" smtClean="0">
                <a:latin typeface="Calibri" panose="020F0502020204030204" pitchFamily="34" charset="0"/>
                <a:ea typeface="Calibri" panose="020F0502020204030204" pitchFamily="34" charset="0"/>
                <a:cs typeface="Calibri" panose="020F0502020204030204" pitchFamily="34" charset="0"/>
              </a:rPr>
              <a:t>+</a:t>
            </a:r>
          </a:p>
          <a:p>
            <a:pPr marL="231140" marR="229870" algn="ctr">
              <a:spcBef>
                <a:spcPts val="370"/>
              </a:spcBef>
              <a:spcAft>
                <a:spcPts val="0"/>
              </a:spcAft>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LEARNING QUESTIONS/CONCERNS</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3"/>
          <p:cNvSpPr txBox="1">
            <a:spLocks noChangeArrowheads="1"/>
          </p:cNvSpPr>
          <p:nvPr/>
        </p:nvSpPr>
        <p:spPr bwMode="auto">
          <a:xfrm>
            <a:off x="8042234" y="1840864"/>
            <a:ext cx="12890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8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3- Text"/>
          <p:cNvSpPr txBox="1">
            <a:spLocks noChangeArrowheads="1"/>
          </p:cNvSpPr>
          <p:nvPr/>
        </p:nvSpPr>
        <p:spPr bwMode="auto">
          <a:xfrm>
            <a:off x="8404189" y="1219802"/>
            <a:ext cx="2235835" cy="58547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88900" algn="ctr">
              <a:lnSpc>
                <a:spcPct val="97000"/>
              </a:lnSpc>
              <a:spcBef>
                <a:spcPts val="375"/>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CHOOSE/DESIGN ASSESSMENT METHODS</a:t>
            </a:r>
          </a:p>
        </p:txBody>
      </p:sp>
      <p:sp>
        <p:nvSpPr>
          <p:cNvPr id="27" name="#4"/>
          <p:cNvSpPr/>
          <p:nvPr/>
        </p:nvSpPr>
        <p:spPr>
          <a:xfrm>
            <a:off x="8503678" y="3327893"/>
            <a:ext cx="243069" cy="3499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21" name="#4- Text"/>
          <p:cNvSpPr txBox="1">
            <a:spLocks noChangeArrowheads="1"/>
          </p:cNvSpPr>
          <p:nvPr/>
        </p:nvSpPr>
        <p:spPr bwMode="auto">
          <a:xfrm>
            <a:off x="8974086" y="3180160"/>
            <a:ext cx="2157035" cy="58547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13385" marR="59690" indent="-312420" algn="ctr">
              <a:lnSpc>
                <a:spcPct val="97000"/>
              </a:lnSpc>
              <a:spcBef>
                <a:spcPts val="375"/>
              </a:spcBef>
              <a:spcAft>
                <a:spcPts val="0"/>
              </a:spcAft>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COLLECT ASSESSMENT</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marL="413385" marR="59690" indent="-312420" algn="ctr">
              <a:lnSpc>
                <a:spcPct val="97000"/>
              </a:lnSpc>
              <a:spcBef>
                <a:spcPts val="375"/>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DATA/EVIDENCE</a:t>
            </a:r>
          </a:p>
        </p:txBody>
      </p:sp>
      <p:sp>
        <p:nvSpPr>
          <p:cNvPr id="10" name="#5"/>
          <p:cNvSpPr txBox="1">
            <a:spLocks noChangeArrowheads="1"/>
          </p:cNvSpPr>
          <p:nvPr/>
        </p:nvSpPr>
        <p:spPr bwMode="auto">
          <a:xfrm>
            <a:off x="7812999" y="4595494"/>
            <a:ext cx="12890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8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5- Text"/>
          <p:cNvSpPr txBox="1">
            <a:spLocks noChangeArrowheads="1"/>
          </p:cNvSpPr>
          <p:nvPr/>
        </p:nvSpPr>
        <p:spPr bwMode="auto">
          <a:xfrm>
            <a:off x="8165782" y="5065427"/>
            <a:ext cx="2474242" cy="58547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4140" marR="0" indent="223520" algn="ctr">
              <a:lnSpc>
                <a:spcPct val="97000"/>
              </a:lnSpc>
              <a:spcBef>
                <a:spcPts val="375"/>
              </a:spcBef>
              <a:spcAft>
                <a:spcPts val="0"/>
              </a:spcAft>
            </a:pPr>
            <a:r>
              <a:rPr lang="en-US" sz="1600" b="1" dirty="0">
                <a:latin typeface="Calibri" panose="020F0502020204030204" pitchFamily="34" charset="0"/>
                <a:ea typeface="Calibri" panose="020F0502020204030204" pitchFamily="34" charset="0"/>
                <a:cs typeface="Calibri" panose="020F0502020204030204" pitchFamily="34" charset="0"/>
              </a:rPr>
              <a:t>REVIEW ASSESSMENTS/</a:t>
            </a:r>
          </a:p>
          <a:p>
            <a:pPr marL="104140" marR="0" indent="223520" algn="ctr">
              <a:lnSpc>
                <a:spcPct val="97000"/>
              </a:lnSpc>
              <a:spcBef>
                <a:spcPts val="375"/>
              </a:spcBef>
              <a:spcAft>
                <a:spcPts val="0"/>
              </a:spcAft>
            </a:pPr>
            <a:r>
              <a:rPr lang="en-US" sz="1600" b="1" dirty="0">
                <a:latin typeface="Calibri" panose="020F0502020204030204" pitchFamily="34" charset="0"/>
                <a:ea typeface="Calibri" panose="020F0502020204030204" pitchFamily="34" charset="0"/>
                <a:cs typeface="Calibri" panose="020F0502020204030204" pitchFamily="34" charset="0"/>
              </a:rPr>
              <a:t>DETERMINE ACTION</a:t>
            </a:r>
          </a:p>
          <a:p>
            <a:pPr marL="104140" marR="0" indent="223520" algn="ctr">
              <a:lnSpc>
                <a:spcPct val="97000"/>
              </a:lnSpc>
              <a:spcBef>
                <a:spcPts val="375"/>
              </a:spcBef>
              <a:spcAft>
                <a:spcPts val="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8" name="#6"/>
          <p:cNvSpPr/>
          <p:nvPr/>
        </p:nvSpPr>
        <p:spPr>
          <a:xfrm>
            <a:off x="6043739" y="5164392"/>
            <a:ext cx="243069" cy="3499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23" name="#6- Text"/>
          <p:cNvSpPr txBox="1">
            <a:spLocks noChangeArrowheads="1"/>
          </p:cNvSpPr>
          <p:nvPr/>
        </p:nvSpPr>
        <p:spPr bwMode="auto">
          <a:xfrm>
            <a:off x="4844889" y="5641974"/>
            <a:ext cx="2516505" cy="41910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73660" indent="158115" algn="ctr">
              <a:lnSpc>
                <a:spcPct val="97000"/>
              </a:lnSpc>
              <a:spcBef>
                <a:spcPts val="375"/>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SUBMIT REPORT</a:t>
            </a:r>
          </a:p>
        </p:txBody>
      </p:sp>
      <p:sp>
        <p:nvSpPr>
          <p:cNvPr id="9" name="#7"/>
          <p:cNvSpPr txBox="1">
            <a:spLocks noChangeArrowheads="1"/>
          </p:cNvSpPr>
          <p:nvPr/>
        </p:nvSpPr>
        <p:spPr bwMode="auto">
          <a:xfrm>
            <a:off x="4250014" y="4595494"/>
            <a:ext cx="12890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8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7</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7- Text"/>
          <p:cNvSpPr txBox="1">
            <a:spLocks noChangeArrowheads="1"/>
          </p:cNvSpPr>
          <p:nvPr/>
        </p:nvSpPr>
        <p:spPr bwMode="auto">
          <a:xfrm>
            <a:off x="1482878" y="5026342"/>
            <a:ext cx="2443480" cy="585470"/>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10210" marR="0" indent="-410210" algn="ctr">
              <a:lnSpc>
                <a:spcPct val="97000"/>
              </a:lnSpc>
              <a:spcBef>
                <a:spcPts val="375"/>
              </a:spcBef>
              <a:spcAft>
                <a:spcPts val="0"/>
              </a:spcAft>
            </a:pPr>
            <a:endParaRPr lang="en-US" sz="800" b="1" dirty="0" smtClean="0">
              <a:effectLst/>
              <a:latin typeface="Calibri" panose="020F0502020204030204" pitchFamily="34" charset="0"/>
              <a:ea typeface="Calibri" panose="020F0502020204030204" pitchFamily="34" charset="0"/>
              <a:cs typeface="Calibri" panose="020F0502020204030204" pitchFamily="34" charset="0"/>
            </a:endParaRPr>
          </a:p>
          <a:p>
            <a:pPr marL="410210" marR="0" indent="-410210" algn="ctr">
              <a:lnSpc>
                <a:spcPct val="97000"/>
              </a:lnSpc>
              <a:spcBef>
                <a:spcPts val="375"/>
              </a:spcBef>
              <a:spcAft>
                <a:spcPts val="0"/>
              </a:spcAft>
            </a:pPr>
            <a:r>
              <a:rPr lang="en-US" sz="1600" b="1" dirty="0" smtClean="0">
                <a:effectLst/>
                <a:latin typeface="Calibri" panose="020F0502020204030204" pitchFamily="34" charset="0"/>
                <a:ea typeface="Calibri" panose="020F0502020204030204" pitchFamily="34" charset="0"/>
                <a:cs typeface="Calibri" panose="020F0502020204030204" pitchFamily="34" charset="0"/>
              </a:rPr>
              <a:t>IMPLEMENT </a:t>
            </a:r>
            <a:r>
              <a:rPr lang="en-US" sz="1600" b="1" dirty="0">
                <a:effectLst/>
                <a:latin typeface="Calibri" panose="020F0502020204030204" pitchFamily="34" charset="0"/>
                <a:ea typeface="Calibri" panose="020F0502020204030204" pitchFamily="34" charset="0"/>
                <a:cs typeface="Calibri" panose="020F0502020204030204" pitchFamily="34" charset="0"/>
              </a:rPr>
              <a:t>CHANGES</a:t>
            </a:r>
          </a:p>
        </p:txBody>
      </p:sp>
      <p:sp>
        <p:nvSpPr>
          <p:cNvPr id="2" name="#8"/>
          <p:cNvSpPr/>
          <p:nvPr/>
        </p:nvSpPr>
        <p:spPr>
          <a:xfrm>
            <a:off x="3473572" y="3240833"/>
            <a:ext cx="243069" cy="3499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8</a:t>
            </a:r>
            <a:endParaRPr lang="en-US" b="1" dirty="0">
              <a:solidFill>
                <a:schemeClr val="tx1"/>
              </a:solidFill>
            </a:endParaRPr>
          </a:p>
        </p:txBody>
      </p:sp>
      <p:sp>
        <p:nvSpPr>
          <p:cNvPr id="25" name="#8- Text"/>
          <p:cNvSpPr txBox="1">
            <a:spLocks noChangeArrowheads="1"/>
          </p:cNvSpPr>
          <p:nvPr/>
        </p:nvSpPr>
        <p:spPr bwMode="auto">
          <a:xfrm>
            <a:off x="1004942" y="3180447"/>
            <a:ext cx="2211701" cy="569595"/>
          </a:xfrm>
          <a:prstGeom prst="rect">
            <a:avLst/>
          </a:prstGeom>
          <a:solidFill>
            <a:srgbClr val="D9E0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84455" marR="82550" algn="ctr">
              <a:lnSpc>
                <a:spcPct val="97000"/>
              </a:lnSpc>
              <a:spcBef>
                <a:spcPts val="37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DETERMINE IMPROVEMENT IMPACT</a:t>
            </a:r>
          </a:p>
        </p:txBody>
      </p:sp>
    </p:spTree>
    <p:extLst>
      <p:ext uri="{BB962C8B-B14F-4D97-AF65-F5344CB8AC3E}">
        <p14:creationId xmlns:p14="http://schemas.microsoft.com/office/powerpoint/2010/main" val="245659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2" grpId="0" animBg="1"/>
      <p:bldP spid="21" grpId="0" animBg="1"/>
      <p:bldP spid="13" grpId="0" animBg="1"/>
      <p:bldP spid="23" grpId="0" animBg="1"/>
      <p:bldP spid="1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Revised</a:t>
            </a:r>
            <a:r>
              <a:rPr lang="en-US" baseline="0" dirty="0" smtClean="0"/>
              <a:t> Report Template</a:t>
            </a:r>
            <a:endParaRPr lang="en-US" dirty="0"/>
          </a:p>
        </p:txBody>
      </p:sp>
      <p:graphicFrame>
        <p:nvGraphicFramePr>
          <p:cNvPr id="2" name="Report on Assessment Table" descr="The table asks information reguarding the learning objective being assessed. The questions asked are how do you categorize the objective and the measure you are using to assess it. " title="  TABLE 1: 2017-18 REPORT ON ASSESSMENT OF YOUR PROGRAM LEARNING OBJECTIVE(S)"/>
          <p:cNvGraphicFramePr>
            <a:graphicFrameLocks noGrp="1"/>
          </p:cNvGraphicFramePr>
          <p:nvPr>
            <p:extLst>
              <p:ext uri="{D42A27DB-BD31-4B8C-83A1-F6EECF244321}">
                <p14:modId xmlns:p14="http://schemas.microsoft.com/office/powerpoint/2010/main" val="2286436183"/>
              </p:ext>
            </p:extLst>
          </p:nvPr>
        </p:nvGraphicFramePr>
        <p:xfrm>
          <a:off x="627799" y="122832"/>
          <a:ext cx="11054685" cy="6633568"/>
        </p:xfrm>
        <a:graphic>
          <a:graphicData uri="http://schemas.openxmlformats.org/drawingml/2006/table">
            <a:tbl>
              <a:tblPr firstRow="1" firstCol="1" bandRow="1">
                <a:tableStyleId>{5C22544A-7EE6-4342-B048-85BDC9FD1C3A}</a:tableStyleId>
              </a:tblPr>
              <a:tblGrid>
                <a:gridCol w="3896416"/>
                <a:gridCol w="3896416"/>
                <a:gridCol w="147027"/>
                <a:gridCol w="3114826"/>
              </a:tblGrid>
              <a:tr h="142826">
                <a:tc gridSpan="4">
                  <a:txBody>
                    <a:bodyPr/>
                    <a:lstStyle/>
                    <a:p>
                      <a:pPr marL="0" marR="0" algn="ctr">
                        <a:spcBef>
                          <a:spcPts val="0"/>
                        </a:spcBef>
                        <a:spcAft>
                          <a:spcPts val="0"/>
                        </a:spcAft>
                        <a:tabLst>
                          <a:tab pos="1289050" algn="l"/>
                          <a:tab pos="4103370" algn="ctr"/>
                        </a:tabLst>
                      </a:pPr>
                      <a:r>
                        <a:rPr lang="en-US" sz="1200" dirty="0">
                          <a:solidFill>
                            <a:schemeClr val="tx1"/>
                          </a:solidFill>
                          <a:effectLst/>
                        </a:rPr>
                        <a:t>		</a:t>
                      </a:r>
                      <a:r>
                        <a:rPr lang="en-US" sz="1400" dirty="0">
                          <a:solidFill>
                            <a:schemeClr val="tx1"/>
                          </a:solidFill>
                          <a:effectLst/>
                        </a:rPr>
                        <a:t>TABLE 1: 2017-18 REPORT ON ASSESSMENT OF YOUR PROGRAM LEARNING OBJECTIVE(S)</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tc>
                <a:tc hMerge="1">
                  <a:txBody>
                    <a:bodyPr/>
                    <a:lstStyle/>
                    <a:p>
                      <a:endParaRPr lang="en-US"/>
                    </a:p>
                  </a:txBody>
                  <a:tcPr/>
                </a:tc>
                <a:tc hMerge="1">
                  <a:txBody>
                    <a:bodyPr/>
                    <a:lstStyle/>
                    <a:p>
                      <a:endParaRPr lang="en-US"/>
                    </a:p>
                  </a:txBody>
                  <a:tcPr/>
                </a:tc>
                <a:tc hMerge="1">
                  <a:txBody>
                    <a:bodyPr/>
                    <a:lstStyle/>
                    <a:p>
                      <a:endParaRPr lang="en-US"/>
                    </a:p>
                  </a:txBody>
                  <a:tcPr/>
                </a:tc>
              </a:tr>
              <a:tr h="748349">
                <a:tc>
                  <a:txBody>
                    <a:bodyPr/>
                    <a:lstStyle/>
                    <a:p>
                      <a:pPr marL="0" marR="0" lvl="0" indent="0">
                        <a:spcBef>
                          <a:spcPts val="0"/>
                        </a:spcBef>
                        <a:spcAft>
                          <a:spcPts val="0"/>
                        </a:spcAft>
                        <a:buFont typeface="+mj-lt"/>
                        <a:buNone/>
                      </a:pPr>
                      <a:r>
                        <a:rPr lang="en-US" sz="1400" dirty="0">
                          <a:solidFill>
                            <a:schemeClr val="bg1"/>
                          </a:solidFill>
                          <a:effectLst/>
                        </a:rPr>
                        <a:t>Program learning objective you (PLO) assessed this year.</a:t>
                      </a:r>
                    </a:p>
                    <a:p>
                      <a:pPr marL="217170" marR="0" indent="0">
                        <a:spcBef>
                          <a:spcPts val="0"/>
                        </a:spcBef>
                        <a:spcAft>
                          <a:spcPts val="0"/>
                        </a:spcAft>
                        <a:buFont typeface="+mj-lt"/>
                        <a:buNone/>
                      </a:pPr>
                      <a:r>
                        <a:rPr lang="en-US" sz="1400" dirty="0">
                          <a:solidFill>
                            <a:schemeClr val="bg1"/>
                          </a:solidFill>
                          <a:effectLst/>
                        </a:rPr>
                        <a:t> </a:t>
                      </a:r>
                    </a:p>
                    <a:p>
                      <a:pPr marL="0" marR="0" lvl="0" indent="0">
                        <a:spcBef>
                          <a:spcPts val="0"/>
                        </a:spcBef>
                        <a:spcAft>
                          <a:spcPts val="0"/>
                        </a:spcAft>
                        <a:buFont typeface="+mj-lt"/>
                        <a:buNone/>
                      </a:pPr>
                      <a:r>
                        <a:rPr lang="en-US" sz="1400" dirty="0">
                          <a:solidFill>
                            <a:schemeClr val="bg1"/>
                          </a:solidFill>
                          <a:effectLst/>
                        </a:rPr>
                        <a:t>Categorize your PLO. </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a:txBody>
                    <a:bodyPr/>
                    <a:lstStyle/>
                    <a:p>
                      <a:pPr marL="0" marR="0" algn="ctr">
                        <a:spcBef>
                          <a:spcPts val="0"/>
                        </a:spcBef>
                        <a:spcAft>
                          <a:spcPts val="0"/>
                        </a:spcAft>
                      </a:pPr>
                      <a:r>
                        <a:rPr lang="en-US" sz="1400" dirty="0">
                          <a:solidFill>
                            <a:schemeClr val="bg1"/>
                          </a:solidFill>
                          <a:effectLst/>
                        </a:rPr>
                        <a:t>Click to enter the PLO you assessed (copy and paste from your plan).</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2">
                  <a:txBody>
                    <a:bodyPr/>
                    <a:lstStyle/>
                    <a:p>
                      <a:pPr marL="0" marR="0" algn="ctr">
                        <a:spcBef>
                          <a:spcPts val="0"/>
                        </a:spcBef>
                        <a:spcAft>
                          <a:spcPts val="0"/>
                        </a:spcAft>
                      </a:pPr>
                      <a:r>
                        <a:rPr lang="en-US" sz="1400" dirty="0">
                          <a:solidFill>
                            <a:schemeClr val="tx1"/>
                          </a:solidFill>
                          <a:effectLst/>
                        </a:rPr>
                        <a:t>Click to select a PLO category.</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r>
              <a:tr h="798438">
                <a:tc>
                  <a:txBody>
                    <a:bodyPr/>
                    <a:lstStyle/>
                    <a:p>
                      <a:pPr marL="0" marR="0" lvl="0" indent="0">
                        <a:spcBef>
                          <a:spcPts val="0"/>
                        </a:spcBef>
                        <a:spcAft>
                          <a:spcPts val="0"/>
                        </a:spcAft>
                        <a:buFont typeface="+mj-lt"/>
                        <a:buNone/>
                      </a:pPr>
                      <a:r>
                        <a:rPr lang="en-US" sz="1400">
                          <a:solidFill>
                            <a:schemeClr val="tx1"/>
                          </a:solidFill>
                          <a:effectLst/>
                        </a:rPr>
                        <a:t>Describe the assessment measure used to assess your PLO.</a:t>
                      </a:r>
                    </a:p>
                    <a:p>
                      <a:pPr marL="217170" marR="0" indent="0">
                        <a:spcBef>
                          <a:spcPts val="0"/>
                        </a:spcBef>
                        <a:spcAft>
                          <a:spcPts val="0"/>
                        </a:spcAft>
                        <a:buFont typeface="+mj-lt"/>
                        <a:buNone/>
                      </a:pPr>
                      <a:r>
                        <a:rPr lang="en-US" sz="1400">
                          <a:solidFill>
                            <a:schemeClr val="tx1"/>
                          </a:solidFill>
                          <a:effectLst/>
                        </a:rPr>
                        <a:t> </a:t>
                      </a:r>
                    </a:p>
                    <a:p>
                      <a:pPr marL="0" marR="0" lvl="0" indent="0">
                        <a:spcBef>
                          <a:spcPts val="0"/>
                        </a:spcBef>
                        <a:spcAft>
                          <a:spcPts val="0"/>
                        </a:spcAft>
                        <a:buFont typeface="+mj-lt"/>
                        <a:buNone/>
                      </a:pPr>
                      <a:r>
                        <a:rPr lang="en-US" sz="1400">
                          <a:solidFill>
                            <a:schemeClr val="tx1"/>
                          </a:solidFill>
                          <a:effectLst/>
                        </a:rPr>
                        <a:t>Categorize your measure. </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a:txBody>
                    <a:bodyPr/>
                    <a:lstStyle/>
                    <a:p>
                      <a:pPr marL="0" marR="0" algn="ctr">
                        <a:spcBef>
                          <a:spcPts val="0"/>
                        </a:spcBef>
                        <a:spcAft>
                          <a:spcPts val="0"/>
                        </a:spcAft>
                      </a:pPr>
                      <a:r>
                        <a:rPr lang="en-US" sz="1400">
                          <a:solidFill>
                            <a:schemeClr val="tx1"/>
                          </a:solidFill>
                          <a:effectLst/>
                        </a:rPr>
                        <a:t>Click to describe the measure used to assess your PLO (copy and paste from your plan).</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2">
                  <a:txBody>
                    <a:bodyPr/>
                    <a:lstStyle/>
                    <a:p>
                      <a:pPr marL="0" marR="0" algn="ctr">
                        <a:spcBef>
                          <a:spcPts val="0"/>
                        </a:spcBef>
                        <a:spcAft>
                          <a:spcPts val="0"/>
                        </a:spcAft>
                      </a:pPr>
                      <a:r>
                        <a:rPr lang="en-US" sz="1400">
                          <a:solidFill>
                            <a:schemeClr val="tx1"/>
                          </a:solidFill>
                          <a:effectLst/>
                        </a:rPr>
                        <a:t>Click to select an appropriate category for your measure.</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r>
              <a:tr h="294082">
                <a:tc>
                  <a:txBody>
                    <a:bodyPr/>
                    <a:lstStyle/>
                    <a:p>
                      <a:pPr marL="0" marR="0" lvl="0" indent="0">
                        <a:spcBef>
                          <a:spcPts val="0"/>
                        </a:spcBef>
                        <a:spcAft>
                          <a:spcPts val="0"/>
                        </a:spcAft>
                        <a:buFont typeface="+mj-lt"/>
                        <a:buNone/>
                      </a:pPr>
                      <a:r>
                        <a:rPr lang="en-US" sz="1400">
                          <a:solidFill>
                            <a:schemeClr val="tx1"/>
                          </a:solidFill>
                          <a:effectLst/>
                        </a:rPr>
                        <a:t>Did you utilize a rubric with your measure?</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3">
                  <a:txBody>
                    <a:bodyPr/>
                    <a:lstStyle/>
                    <a:p>
                      <a:pPr marL="0" marR="0" algn="ctr">
                        <a:spcBef>
                          <a:spcPts val="0"/>
                        </a:spcBef>
                        <a:spcAft>
                          <a:spcPts val="0"/>
                        </a:spcAft>
                      </a:pPr>
                      <a:r>
                        <a:rPr lang="en-US" sz="1400">
                          <a:solidFill>
                            <a:schemeClr val="tx1"/>
                          </a:solidFill>
                          <a:effectLst/>
                        </a:rPr>
                        <a:t>☐  Yes                                     ☐  No</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c hMerge="1">
                  <a:txBody>
                    <a:bodyPr/>
                    <a:lstStyle/>
                    <a:p>
                      <a:endParaRPr lang="en-US"/>
                    </a:p>
                  </a:txBody>
                  <a:tcPr/>
                </a:tc>
              </a:tr>
              <a:tr h="311937">
                <a:tc>
                  <a:txBody>
                    <a:bodyPr/>
                    <a:lstStyle/>
                    <a:p>
                      <a:pPr marL="0" marR="0" lvl="0" indent="0">
                        <a:spcBef>
                          <a:spcPts val="0"/>
                        </a:spcBef>
                        <a:spcAft>
                          <a:spcPts val="0"/>
                        </a:spcAft>
                        <a:buFont typeface="+mj-lt"/>
                        <a:buNone/>
                      </a:pPr>
                      <a:r>
                        <a:rPr lang="en-US" sz="1400">
                          <a:solidFill>
                            <a:schemeClr val="tx1"/>
                          </a:solidFill>
                          <a:effectLst/>
                        </a:rPr>
                        <a:t>Performance criterion or benchmark for your measure.</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3">
                  <a:txBody>
                    <a:bodyPr/>
                    <a:lstStyle/>
                    <a:p>
                      <a:pPr marL="0" marR="0" algn="ctr">
                        <a:spcBef>
                          <a:spcPts val="0"/>
                        </a:spcBef>
                        <a:spcAft>
                          <a:spcPts val="0"/>
                        </a:spcAft>
                      </a:pPr>
                      <a:r>
                        <a:rPr lang="en-US" sz="1400">
                          <a:solidFill>
                            <a:schemeClr val="tx1"/>
                          </a:solidFill>
                          <a:effectLst/>
                        </a:rPr>
                        <a:t>Click to copy and paste the measure’s performance criterion/benchmark from your plan.</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c hMerge="1">
                  <a:txBody>
                    <a:bodyPr/>
                    <a:lstStyle/>
                    <a:p>
                      <a:endParaRPr lang="en-US"/>
                    </a:p>
                  </a:txBody>
                  <a:tcPr/>
                </a:tc>
              </a:tr>
              <a:tr h="427982">
                <a:tc>
                  <a:txBody>
                    <a:bodyPr/>
                    <a:lstStyle/>
                    <a:p>
                      <a:pPr marL="0" marR="0" lvl="0" indent="0">
                        <a:spcBef>
                          <a:spcPts val="0"/>
                        </a:spcBef>
                        <a:spcAft>
                          <a:spcPts val="0"/>
                        </a:spcAft>
                        <a:buFont typeface="+mj-lt"/>
                        <a:buNone/>
                      </a:pPr>
                      <a:r>
                        <a:rPr lang="en-US" sz="1400">
                          <a:solidFill>
                            <a:schemeClr val="tx1"/>
                          </a:solidFill>
                          <a:effectLst/>
                        </a:rPr>
                        <a:t>Summary of findings. </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3">
                  <a:txBody>
                    <a:bodyPr/>
                    <a:lstStyle/>
                    <a:p>
                      <a:pPr marL="0" marR="0" algn="ctr">
                        <a:spcBef>
                          <a:spcPts val="0"/>
                        </a:spcBef>
                        <a:spcAft>
                          <a:spcPts val="0"/>
                        </a:spcAft>
                      </a:pPr>
                      <a:r>
                        <a:rPr lang="en-US" sz="1400" dirty="0">
                          <a:solidFill>
                            <a:schemeClr val="tx1"/>
                          </a:solidFill>
                          <a:effectLst/>
                        </a:rPr>
                        <a:t>Click to briefly describe the findings of your assessment study.</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c hMerge="1">
                  <a:txBody>
                    <a:bodyPr/>
                    <a:lstStyle/>
                    <a:p>
                      <a:endParaRPr lang="en-US"/>
                    </a:p>
                  </a:txBody>
                  <a:tcPr/>
                </a:tc>
              </a:tr>
              <a:tr h="421178">
                <a:tc>
                  <a:txBody>
                    <a:bodyPr/>
                    <a:lstStyle/>
                    <a:p>
                      <a:pPr marL="0" marR="0" lvl="0" indent="0">
                        <a:spcBef>
                          <a:spcPts val="0"/>
                        </a:spcBef>
                        <a:spcAft>
                          <a:spcPts val="0"/>
                        </a:spcAft>
                        <a:buFont typeface="+mj-lt"/>
                        <a:buNone/>
                      </a:pPr>
                      <a:r>
                        <a:rPr lang="en-US" sz="1400">
                          <a:solidFill>
                            <a:schemeClr val="tx1"/>
                          </a:solidFill>
                          <a:effectLst/>
                        </a:rPr>
                        <a:t>Performance criterion, benchmark, or expectations met? </a:t>
                      </a:r>
                    </a:p>
                    <a:p>
                      <a:pPr marL="217170" marR="0" indent="0">
                        <a:spcBef>
                          <a:spcPts val="0"/>
                        </a:spcBef>
                        <a:spcAft>
                          <a:spcPts val="0"/>
                        </a:spcAft>
                        <a:buFont typeface="+mj-lt"/>
                        <a:buNone/>
                      </a:pPr>
                      <a:r>
                        <a:rPr lang="en-US" sz="1400">
                          <a:solidFill>
                            <a:schemeClr val="tx1"/>
                          </a:solidFill>
                          <a:effectLst/>
                        </a:rPr>
                        <a:t> </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a:txBody>
                    <a:bodyPr/>
                    <a:lstStyle/>
                    <a:p>
                      <a:pPr marL="0" marR="0" algn="ctr">
                        <a:spcBef>
                          <a:spcPts val="0"/>
                        </a:spcBef>
                        <a:spcAft>
                          <a:spcPts val="0"/>
                        </a:spcAft>
                      </a:pPr>
                      <a:r>
                        <a:rPr lang="en-US" sz="1400">
                          <a:solidFill>
                            <a:schemeClr val="tx1"/>
                          </a:solidFill>
                          <a:effectLst/>
                        </a:rPr>
                        <a:t>Click to categorize your students’ performance.</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2">
                  <a:txBody>
                    <a:bodyPr/>
                    <a:lstStyle/>
                    <a:p>
                      <a:pPr marL="0" marR="0" algn="ctr">
                        <a:spcBef>
                          <a:spcPts val="0"/>
                        </a:spcBef>
                        <a:spcAft>
                          <a:spcPts val="0"/>
                        </a:spcAft>
                      </a:pPr>
                      <a:r>
                        <a:rPr lang="en-US" sz="1400" dirty="0">
                          <a:solidFill>
                            <a:schemeClr val="tx1"/>
                          </a:solidFill>
                          <a:effectLst/>
                        </a:rPr>
                        <a:t>Click to briefly describe your students’ performance (optional).</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r>
              <a:tr h="140392">
                <a:tc gridSpan="4">
                  <a:txBody>
                    <a:bodyPr/>
                    <a:lstStyle/>
                    <a:p>
                      <a:pPr marL="0" marR="0" indent="0" algn="ctr">
                        <a:spcBef>
                          <a:spcPts val="0"/>
                        </a:spcBef>
                        <a:spcAft>
                          <a:spcPts val="0"/>
                        </a:spcAft>
                        <a:buFont typeface="+mj-lt"/>
                        <a:buNone/>
                      </a:pPr>
                      <a:r>
                        <a:rPr lang="en-US" sz="1400">
                          <a:solidFill>
                            <a:schemeClr val="tx1"/>
                          </a:solidFill>
                          <a:effectLst/>
                        </a:rPr>
                        <a:t>***COMPLETE #9-#12 ONLY IF YOUR 17/18 STUDY RE-ASSESSED A PLO AFTER CHANGES MADE ***</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002759">
                <a:tc>
                  <a:txBody>
                    <a:bodyPr/>
                    <a:lstStyle/>
                    <a:p>
                      <a:pPr marL="0" marR="0" lvl="0" indent="0">
                        <a:spcBef>
                          <a:spcPts val="0"/>
                        </a:spcBef>
                        <a:spcAft>
                          <a:spcPts val="0"/>
                        </a:spcAft>
                        <a:buFont typeface="+mj-lt"/>
                        <a:buNone/>
                      </a:pPr>
                      <a:r>
                        <a:rPr lang="en-US" sz="1400">
                          <a:solidFill>
                            <a:schemeClr val="tx1"/>
                          </a:solidFill>
                          <a:effectLst/>
                        </a:rPr>
                        <a:t>Change(s) you made in response to previous assessment study findings.</a:t>
                      </a:r>
                    </a:p>
                    <a:p>
                      <a:pPr marL="217170" marR="0" indent="0">
                        <a:spcBef>
                          <a:spcPts val="0"/>
                        </a:spcBef>
                        <a:spcAft>
                          <a:spcPts val="0"/>
                        </a:spcAft>
                        <a:buFont typeface="+mj-lt"/>
                        <a:buNone/>
                      </a:pPr>
                      <a:r>
                        <a:rPr lang="en-US" sz="1400">
                          <a:solidFill>
                            <a:schemeClr val="tx1"/>
                          </a:solidFill>
                          <a:effectLst/>
                        </a:rPr>
                        <a:t> </a:t>
                      </a:r>
                    </a:p>
                    <a:p>
                      <a:pPr marL="0" marR="0" lvl="0" indent="0">
                        <a:spcBef>
                          <a:spcPts val="0"/>
                        </a:spcBef>
                        <a:spcAft>
                          <a:spcPts val="0"/>
                        </a:spcAft>
                        <a:buFont typeface="+mj-lt"/>
                        <a:buNone/>
                      </a:pPr>
                      <a:r>
                        <a:rPr lang="en-US" sz="1400">
                          <a:solidFill>
                            <a:schemeClr val="tx1"/>
                          </a:solidFill>
                          <a:effectLst/>
                        </a:rPr>
                        <a:t> Categorize the change(s) you made.</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2">
                  <a:txBody>
                    <a:bodyPr/>
                    <a:lstStyle/>
                    <a:p>
                      <a:pPr marL="0" marR="0" algn="ctr">
                        <a:spcBef>
                          <a:spcPts val="0"/>
                        </a:spcBef>
                        <a:spcAft>
                          <a:spcPts val="0"/>
                        </a:spcAft>
                      </a:pPr>
                      <a:r>
                        <a:rPr lang="en-US" sz="1400">
                          <a:solidFill>
                            <a:schemeClr val="tx1"/>
                          </a:solidFill>
                          <a:effectLst/>
                        </a:rPr>
                        <a:t>Click to briefly describe changes your program made.</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c>
                  <a:txBody>
                    <a:bodyPr/>
                    <a:lstStyle/>
                    <a:p>
                      <a:pPr marL="0" marR="0" algn="ctr">
                        <a:spcBef>
                          <a:spcPts val="0"/>
                        </a:spcBef>
                        <a:spcAft>
                          <a:spcPts val="0"/>
                        </a:spcAft>
                      </a:pPr>
                      <a:r>
                        <a:rPr lang="en-US" sz="1400" dirty="0">
                          <a:solidFill>
                            <a:schemeClr val="tx1"/>
                          </a:solidFill>
                          <a:effectLst/>
                        </a:rPr>
                        <a:t>Click to categorize the type of change you made.</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r>
              <a:tr h="927873">
                <a:tc>
                  <a:txBody>
                    <a:bodyPr/>
                    <a:lstStyle/>
                    <a:p>
                      <a:pPr marL="0" marR="0" lvl="0" indent="0">
                        <a:spcBef>
                          <a:spcPts val="0"/>
                        </a:spcBef>
                        <a:spcAft>
                          <a:spcPts val="0"/>
                        </a:spcAft>
                        <a:buFont typeface="+mj-lt"/>
                        <a:buNone/>
                      </a:pPr>
                      <a:r>
                        <a:rPr lang="en-US" sz="1400">
                          <a:solidFill>
                            <a:schemeClr val="tx1"/>
                          </a:solidFill>
                          <a:effectLst/>
                        </a:rPr>
                        <a:t>What was the impact of the change(s)?</a:t>
                      </a:r>
                    </a:p>
                    <a:p>
                      <a:pPr marL="217170" marR="0" indent="0">
                        <a:spcBef>
                          <a:spcPts val="0"/>
                        </a:spcBef>
                        <a:spcAft>
                          <a:spcPts val="0"/>
                        </a:spcAft>
                        <a:buFont typeface="+mj-lt"/>
                        <a:buNone/>
                      </a:pPr>
                      <a:r>
                        <a:rPr lang="en-US" sz="1400">
                          <a:solidFill>
                            <a:schemeClr val="tx1"/>
                          </a:solidFill>
                          <a:effectLst/>
                        </a:rPr>
                        <a:t> </a:t>
                      </a:r>
                    </a:p>
                    <a:p>
                      <a:pPr marL="0" marR="0" lvl="0" indent="0">
                        <a:spcBef>
                          <a:spcPts val="0"/>
                        </a:spcBef>
                        <a:spcAft>
                          <a:spcPts val="0"/>
                        </a:spcAft>
                        <a:buFont typeface="+mj-lt"/>
                        <a:buNone/>
                      </a:pPr>
                      <a:r>
                        <a:rPr lang="en-US" sz="1400">
                          <a:solidFill>
                            <a:schemeClr val="tx1"/>
                          </a:solidFill>
                          <a:effectLst/>
                        </a:rPr>
                        <a:t>Categorize the nature of the impact.</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2">
                  <a:txBody>
                    <a:bodyPr/>
                    <a:lstStyle/>
                    <a:p>
                      <a:pPr marL="0" marR="0" algn="ctr">
                        <a:spcBef>
                          <a:spcPts val="0"/>
                        </a:spcBef>
                        <a:spcAft>
                          <a:spcPts val="0"/>
                        </a:spcAft>
                      </a:pPr>
                      <a:r>
                        <a:rPr lang="en-US" sz="1400">
                          <a:solidFill>
                            <a:schemeClr val="tx1"/>
                          </a:solidFill>
                          <a:effectLst/>
                        </a:rPr>
                        <a:t>Click to briefly describe the impact of the changes your program made.</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c>
                  <a:txBody>
                    <a:bodyPr/>
                    <a:lstStyle/>
                    <a:p>
                      <a:pPr marL="0" marR="0" algn="ctr">
                        <a:spcBef>
                          <a:spcPts val="0"/>
                        </a:spcBef>
                        <a:spcAft>
                          <a:spcPts val="0"/>
                        </a:spcAft>
                      </a:pPr>
                      <a:r>
                        <a:rPr lang="en-US" sz="1400">
                          <a:solidFill>
                            <a:schemeClr val="tx1"/>
                          </a:solidFill>
                          <a:effectLst/>
                        </a:rPr>
                        <a:t>Click to choose the nature of the impact.</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r>
              <a:tr h="140392">
                <a:tc rowSpan="4">
                  <a:txBody>
                    <a:bodyPr/>
                    <a:lstStyle/>
                    <a:p>
                      <a:pPr marL="0" marR="0" lvl="0" indent="0">
                        <a:spcBef>
                          <a:spcPts val="0"/>
                        </a:spcBef>
                        <a:spcAft>
                          <a:spcPts val="0"/>
                        </a:spcAft>
                        <a:buFont typeface="+mj-lt"/>
                        <a:buNone/>
                      </a:pPr>
                      <a:r>
                        <a:rPr lang="en-US" sz="1400" dirty="0">
                          <a:solidFill>
                            <a:schemeClr val="tx1"/>
                          </a:solidFill>
                          <a:effectLst/>
                        </a:rPr>
                        <a:t>Supporting assessment documents not already submitted with plan</a:t>
                      </a:r>
                    </a:p>
                    <a:p>
                      <a:pPr marL="217170" marR="0" indent="0">
                        <a:spcBef>
                          <a:spcPts val="0"/>
                        </a:spcBef>
                        <a:spcAft>
                          <a:spcPts val="0"/>
                        </a:spcAft>
                        <a:buFont typeface="+mj-lt"/>
                        <a:buNone/>
                      </a:pPr>
                      <a:r>
                        <a:rPr lang="en-US" sz="1400" dirty="0">
                          <a:solidFill>
                            <a:schemeClr val="tx1"/>
                          </a:solidFill>
                          <a:effectLst/>
                        </a:rPr>
                        <a:t>(Please submit separately). </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a:txBody>
                    <a:bodyPr/>
                    <a:lstStyle/>
                    <a:p>
                      <a:pPr marL="0" marR="0">
                        <a:spcBef>
                          <a:spcPts val="0"/>
                        </a:spcBef>
                        <a:spcAft>
                          <a:spcPts val="0"/>
                        </a:spcAft>
                      </a:pPr>
                      <a:r>
                        <a:rPr lang="en-US" sz="1400">
                          <a:solidFill>
                            <a:schemeClr val="tx1"/>
                          </a:solidFill>
                          <a:effectLst/>
                        </a:rPr>
                        <a:t>☐  Rubric(s)</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2">
                  <a:txBody>
                    <a:bodyPr/>
                    <a:lstStyle/>
                    <a:p>
                      <a:pPr marL="0" marR="0">
                        <a:spcBef>
                          <a:spcPts val="0"/>
                        </a:spcBef>
                        <a:spcAft>
                          <a:spcPts val="0"/>
                        </a:spcAft>
                      </a:pPr>
                      <a:r>
                        <a:rPr lang="en-US" sz="1400">
                          <a:solidFill>
                            <a:schemeClr val="tx1"/>
                          </a:solidFill>
                          <a:effectLst/>
                        </a:rPr>
                        <a:t>☐  Internship/Employer evaluation  </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r>
              <a:tr h="140392">
                <a:tc vMerge="1">
                  <a:txBody>
                    <a:bodyPr/>
                    <a:lstStyle/>
                    <a:p>
                      <a:endParaRPr lang="en-US"/>
                    </a:p>
                  </a:txBody>
                  <a:tcPr/>
                </a:tc>
                <a:tc>
                  <a:txBody>
                    <a:bodyPr/>
                    <a:lstStyle/>
                    <a:p>
                      <a:pPr marL="0" marR="0">
                        <a:spcBef>
                          <a:spcPts val="0"/>
                        </a:spcBef>
                        <a:spcAft>
                          <a:spcPts val="0"/>
                        </a:spcAft>
                      </a:pPr>
                      <a:r>
                        <a:rPr lang="en-US" sz="1400">
                          <a:solidFill>
                            <a:schemeClr val="tx1"/>
                          </a:solidFill>
                          <a:effectLst/>
                        </a:rPr>
                        <a:t>☐  Assignment prompt(s)</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2">
                  <a:txBody>
                    <a:bodyPr/>
                    <a:lstStyle/>
                    <a:p>
                      <a:pPr marL="0" marR="0">
                        <a:spcBef>
                          <a:spcPts val="0"/>
                        </a:spcBef>
                        <a:spcAft>
                          <a:spcPts val="0"/>
                        </a:spcAft>
                      </a:pPr>
                      <a:r>
                        <a:rPr lang="en-US" sz="1400">
                          <a:solidFill>
                            <a:schemeClr val="tx1"/>
                          </a:solidFill>
                          <a:effectLst/>
                        </a:rPr>
                        <a:t>☐  Additional findings/discussion</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r>
              <a:tr h="155721">
                <a:tc vMerge="1">
                  <a:txBody>
                    <a:bodyPr/>
                    <a:lstStyle/>
                    <a:p>
                      <a:endParaRPr lang="en-US"/>
                    </a:p>
                  </a:txBody>
                  <a:tcPr/>
                </a:tc>
                <a:tc>
                  <a:txBody>
                    <a:bodyPr/>
                    <a:lstStyle/>
                    <a:p>
                      <a:pPr marL="0" marR="0">
                        <a:spcBef>
                          <a:spcPts val="0"/>
                        </a:spcBef>
                        <a:spcAft>
                          <a:spcPts val="0"/>
                        </a:spcAft>
                      </a:pPr>
                      <a:r>
                        <a:rPr lang="en-US" sz="1400">
                          <a:solidFill>
                            <a:schemeClr val="tx1"/>
                          </a:solidFill>
                          <a:effectLst/>
                        </a:rPr>
                        <a:t>☐  Exam question(s)</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2">
                  <a:txBody>
                    <a:bodyPr/>
                    <a:lstStyle/>
                    <a:p>
                      <a:pPr marL="0" marR="0">
                        <a:spcBef>
                          <a:spcPts val="0"/>
                        </a:spcBef>
                        <a:spcAft>
                          <a:spcPts val="0"/>
                        </a:spcAft>
                      </a:pPr>
                      <a:r>
                        <a:rPr lang="en-US" sz="1400" dirty="0">
                          <a:solidFill>
                            <a:schemeClr val="tx1"/>
                          </a:solidFill>
                          <a:effectLst/>
                        </a:rPr>
                        <a:t>☐  Other (click here to enter other) </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r>
              <a:tr h="140392">
                <a:tc vMerge="1">
                  <a:txBody>
                    <a:bodyPr/>
                    <a:lstStyle/>
                    <a:p>
                      <a:endParaRPr lang="en-US"/>
                    </a:p>
                  </a:txBody>
                  <a:tcPr/>
                </a:tc>
                <a:tc>
                  <a:txBody>
                    <a:bodyPr/>
                    <a:lstStyle/>
                    <a:p>
                      <a:pPr marL="0" marR="0">
                        <a:spcBef>
                          <a:spcPts val="0"/>
                        </a:spcBef>
                        <a:spcAft>
                          <a:spcPts val="0"/>
                        </a:spcAft>
                      </a:pPr>
                      <a:r>
                        <a:rPr lang="en-US" sz="700">
                          <a:effectLst/>
                        </a:rPr>
                        <a:t>☐  Survey instrument(s)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gridSpan="2">
                  <a:txBody>
                    <a:bodyPr/>
                    <a:lstStyle/>
                    <a:p>
                      <a:pPr marL="0" marR="0">
                        <a:spcBef>
                          <a:spcPts val="0"/>
                        </a:spcBef>
                        <a:spcAft>
                          <a:spcPts val="0"/>
                        </a:spcAft>
                      </a:pPr>
                      <a:r>
                        <a:rPr lang="en-US" sz="700" dirty="0">
                          <a:effectLst/>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698" marR="40698"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2082358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A.potx" id="{843018EC-4A27-4DC8-8C2A-4897217B816B}" vid="{C33B974C-AFB5-477F-9B6D-BCFF075A7C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3318</TotalTime>
  <Words>3959</Words>
  <Application>Microsoft Office PowerPoint</Application>
  <PresentationFormat>Widescreen</PresentationFormat>
  <Paragraphs>631</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Tahoma</vt:lpstr>
      <vt:lpstr>Times New Roman</vt:lpstr>
      <vt:lpstr>Custom Design</vt:lpstr>
      <vt:lpstr>Learning Outcomes Assessment at Penn State Review and Update  Office of Planning and Assessment </vt:lpstr>
      <vt:lpstr>This webinar will answer the following questions (and more)</vt:lpstr>
      <vt:lpstr>Who uses learning outcomes assessment information?</vt:lpstr>
      <vt:lpstr>Who uses learning outcomes assessment Information?  </vt:lpstr>
      <vt:lpstr>Office  of Planning and Assessment </vt:lpstr>
      <vt:lpstr>What is the learning outcomes assessment process?</vt:lpstr>
      <vt:lpstr>Penn State Learning Outcomes Assessment Process </vt:lpstr>
      <vt:lpstr>Penn State Learning Outcomes Assessment Process</vt:lpstr>
      <vt:lpstr>Revised Report Template</vt:lpstr>
      <vt:lpstr>What are others assessing and how?</vt:lpstr>
      <vt:lpstr>Report Submissions</vt:lpstr>
      <vt:lpstr>Most commonly assessed PLOs in undergrad programs:  Knowledge, critical thinking, application, and communication</vt:lpstr>
      <vt:lpstr>Most commonly assessed PLOS in graduate programs:  Knowledge, Application/Creation, and Communication  </vt:lpstr>
      <vt:lpstr>Most common types of assessment measures employed</vt:lpstr>
      <vt:lpstr>Rate of rubric usage (when appropriate) in Undergraduate and Graduate assessments</vt:lpstr>
      <vt:lpstr>What are some examples of good assessments?</vt:lpstr>
      <vt:lpstr>Political Science/International Politics (UP, HB, AL, WC) </vt:lpstr>
      <vt:lpstr>Biochemistry and Molecular Biology (Penn State Berks)  </vt:lpstr>
      <vt:lpstr>AAC&amp;U VALUE Rubric</vt:lpstr>
      <vt:lpstr>Criteria</vt:lpstr>
      <vt:lpstr>Example Rubric</vt:lpstr>
      <vt:lpstr>Example Rubric</vt:lpstr>
      <vt:lpstr>Example Rubric</vt:lpstr>
      <vt:lpstr>Energy and Mineral Engineering (M.S.)  </vt:lpstr>
      <vt:lpstr>Biobehavioral Health  </vt:lpstr>
      <vt:lpstr>What’s next?</vt:lpstr>
      <vt:lpstr>Time Line</vt:lpstr>
      <vt:lpstr>Assessing Our Own Process</vt:lpstr>
      <vt:lpstr>Assessment Management System  Fall 2018 (Pilot)</vt:lpstr>
      <vt:lpstr>Certificates and Associate Programs</vt:lpstr>
      <vt:lpstr>Disciplinary Communities</vt:lpstr>
      <vt:lpstr>Online training (in development)</vt:lpstr>
      <vt:lpstr>Questions             Questions?  Contact your LOA liaison  College / Campus Liaisons</vt:lpstr>
    </vt:vector>
  </TitlesOfParts>
  <Company>Penn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vmh10</dc:creator>
  <cp:lastModifiedBy>Jacob Kaminski</cp:lastModifiedBy>
  <cp:revision>169</cp:revision>
  <cp:lastPrinted>2018-02-27T20:10:09Z</cp:lastPrinted>
  <dcterms:created xsi:type="dcterms:W3CDTF">2017-11-09T16:24:06Z</dcterms:created>
  <dcterms:modified xsi:type="dcterms:W3CDTF">2018-03-28T20:46:47Z</dcterms:modified>
</cp:coreProperties>
</file>